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56" r:id="rId2"/>
    <p:sldId id="257" r:id="rId3"/>
    <p:sldId id="258"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85" r:id="rId20"/>
    <p:sldId id="278" r:id="rId21"/>
    <p:sldId id="279" r:id="rId22"/>
    <p:sldId id="281" r:id="rId23"/>
    <p:sldId id="282" r:id="rId24"/>
    <p:sldId id="280" r:id="rId25"/>
    <p:sldId id="283" r:id="rId26"/>
    <p:sldId id="284" r:id="rId27"/>
    <p:sldId id="276" r:id="rId28"/>
    <p:sldId id="277" r:id="rId29"/>
    <p:sldId id="286" r:id="rId30"/>
    <p:sldId id="287" r:id="rId31"/>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904">
          <p15:clr>
            <a:srgbClr val="A4A3A4"/>
          </p15:clr>
        </p15:guide>
        <p15:guide id="3" orient="horz" pos="2208">
          <p15:clr>
            <a:srgbClr val="A4A3A4"/>
          </p15:clr>
        </p15:guide>
        <p15:guide id="4"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9" d="100"/>
          <a:sy n="89" d="100"/>
        </p:scale>
        <p:origin x="-906" y="-90"/>
      </p:cViewPr>
      <p:guideLst>
        <p:guide orient="horz" pos="2160"/>
        <p:guide pos="2904"/>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2738" tIns="46369" rIns="92738" bIns="46369" rtlCol="0"/>
          <a:lstStyle>
            <a:lvl1pPr algn="l">
              <a:defRPr sz="1200"/>
            </a:lvl1pPr>
          </a:lstStyle>
          <a:p>
            <a:endParaRPr lang="en-US"/>
          </a:p>
        </p:txBody>
      </p:sp>
      <p:sp>
        <p:nvSpPr>
          <p:cNvPr id="3" name="Date Placeholder 2"/>
          <p:cNvSpPr>
            <a:spLocks noGrp="1"/>
          </p:cNvSpPr>
          <p:nvPr>
            <p:ph type="dt" sz="quarter" idx="1"/>
          </p:nvPr>
        </p:nvSpPr>
        <p:spPr>
          <a:xfrm>
            <a:off x="5265808" y="0"/>
            <a:ext cx="4028440" cy="350520"/>
          </a:xfrm>
          <a:prstGeom prst="rect">
            <a:avLst/>
          </a:prstGeom>
        </p:spPr>
        <p:txBody>
          <a:bodyPr vert="horz" lIns="92738" tIns="46369" rIns="92738" bIns="46369" rtlCol="0"/>
          <a:lstStyle>
            <a:lvl1pPr algn="r">
              <a:defRPr sz="1200"/>
            </a:lvl1pPr>
          </a:lstStyle>
          <a:p>
            <a:fld id="{CF20990B-7386-4E83-A62E-E96EA2C6C067}" type="datetimeFigureOut">
              <a:rPr lang="en-US" smtClean="0"/>
              <a:pPr/>
              <a:t>4/13/2017</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2738" tIns="46369" rIns="92738" bIns="46369" rtlCol="0" anchor="b"/>
          <a:lstStyle>
            <a:lvl1pPr algn="l">
              <a:defRPr sz="1200"/>
            </a:lvl1pPr>
          </a:lstStyle>
          <a:p>
            <a:endParaRPr lang="en-US"/>
          </a:p>
        </p:txBody>
      </p:sp>
      <p:sp>
        <p:nvSpPr>
          <p:cNvPr id="5" name="Slide Number Placeholder 4"/>
          <p:cNvSpPr>
            <a:spLocks noGrp="1"/>
          </p:cNvSpPr>
          <p:nvPr>
            <p:ph type="sldNum" sz="quarter" idx="3"/>
          </p:nvPr>
        </p:nvSpPr>
        <p:spPr>
          <a:xfrm>
            <a:off x="5265808" y="6658664"/>
            <a:ext cx="4028440" cy="350520"/>
          </a:xfrm>
          <a:prstGeom prst="rect">
            <a:avLst/>
          </a:prstGeom>
        </p:spPr>
        <p:txBody>
          <a:bodyPr vert="horz" lIns="92738" tIns="46369" rIns="92738" bIns="46369" rtlCol="0" anchor="b"/>
          <a:lstStyle>
            <a:lvl1pPr algn="r">
              <a:defRPr sz="1200"/>
            </a:lvl1pPr>
          </a:lstStyle>
          <a:p>
            <a:fld id="{E75F1C2E-C7ED-431A-B4EF-68CE674E8902}" type="slidenum">
              <a:rPr lang="en-US" smtClean="0"/>
              <a:pPr/>
              <a:t>‹#›</a:t>
            </a:fld>
            <a:endParaRPr lang="en-US"/>
          </a:p>
        </p:txBody>
      </p:sp>
    </p:spTree>
    <p:extLst>
      <p:ext uri="{BB962C8B-B14F-4D97-AF65-F5344CB8AC3E}">
        <p14:creationId xmlns:p14="http://schemas.microsoft.com/office/powerpoint/2010/main" val="26342567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2738" tIns="46369" rIns="92738" bIns="46369" rtlCol="0"/>
          <a:lstStyle>
            <a:lvl1pPr algn="l">
              <a:defRPr sz="1200"/>
            </a:lvl1pPr>
          </a:lstStyle>
          <a:p>
            <a:endParaRPr lang="en-US"/>
          </a:p>
        </p:txBody>
      </p:sp>
      <p:sp>
        <p:nvSpPr>
          <p:cNvPr id="3" name="Date Placeholder 2"/>
          <p:cNvSpPr>
            <a:spLocks noGrp="1"/>
          </p:cNvSpPr>
          <p:nvPr>
            <p:ph type="dt" idx="1"/>
          </p:nvPr>
        </p:nvSpPr>
        <p:spPr>
          <a:xfrm>
            <a:off x="5265808" y="0"/>
            <a:ext cx="4028440" cy="350520"/>
          </a:xfrm>
          <a:prstGeom prst="rect">
            <a:avLst/>
          </a:prstGeom>
        </p:spPr>
        <p:txBody>
          <a:bodyPr vert="horz" lIns="92738" tIns="46369" rIns="92738" bIns="46369" rtlCol="0"/>
          <a:lstStyle>
            <a:lvl1pPr algn="r">
              <a:defRPr sz="1200"/>
            </a:lvl1pPr>
          </a:lstStyle>
          <a:p>
            <a:fld id="{9CFA3118-416A-4CE5-A050-5C76FEED11C1}" type="datetimeFigureOut">
              <a:rPr lang="en-US" smtClean="0"/>
              <a:pPr/>
              <a:t>4/13/2017</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2738" tIns="46369" rIns="92738" bIns="4636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2738" tIns="46369" rIns="92738" bIns="4636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0520"/>
          </a:xfrm>
          <a:prstGeom prst="rect">
            <a:avLst/>
          </a:prstGeom>
        </p:spPr>
        <p:txBody>
          <a:bodyPr vert="horz" lIns="92738" tIns="46369" rIns="92738" bIns="46369" rtlCol="0" anchor="b"/>
          <a:lstStyle>
            <a:lvl1pPr algn="l">
              <a:defRPr sz="1200"/>
            </a:lvl1pPr>
          </a:lstStyle>
          <a:p>
            <a:endParaRPr lang="en-US"/>
          </a:p>
        </p:txBody>
      </p:sp>
      <p:sp>
        <p:nvSpPr>
          <p:cNvPr id="7" name="Slide Number Placeholder 6"/>
          <p:cNvSpPr>
            <a:spLocks noGrp="1"/>
          </p:cNvSpPr>
          <p:nvPr>
            <p:ph type="sldNum" sz="quarter" idx="5"/>
          </p:nvPr>
        </p:nvSpPr>
        <p:spPr>
          <a:xfrm>
            <a:off x="5265808" y="6658664"/>
            <a:ext cx="4028440" cy="350520"/>
          </a:xfrm>
          <a:prstGeom prst="rect">
            <a:avLst/>
          </a:prstGeom>
        </p:spPr>
        <p:txBody>
          <a:bodyPr vert="horz" lIns="92738" tIns="46369" rIns="92738" bIns="46369" rtlCol="0" anchor="b"/>
          <a:lstStyle>
            <a:lvl1pPr algn="r">
              <a:defRPr sz="1200"/>
            </a:lvl1pPr>
          </a:lstStyle>
          <a:p>
            <a:fld id="{95B8A02F-DA9C-4AD4-8136-8028932D83D2}" type="slidenum">
              <a:rPr lang="en-US" smtClean="0"/>
              <a:pPr/>
              <a:t>‹#›</a:t>
            </a:fld>
            <a:endParaRPr lang="en-US"/>
          </a:p>
        </p:txBody>
      </p:sp>
    </p:spTree>
    <p:extLst>
      <p:ext uri="{BB962C8B-B14F-4D97-AF65-F5344CB8AC3E}">
        <p14:creationId xmlns:p14="http://schemas.microsoft.com/office/powerpoint/2010/main" val="1888760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5463"/>
            <a:ext cx="3505200" cy="26289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B8A02F-DA9C-4AD4-8136-8028932D83D2}" type="slidenum">
              <a:rPr lang="en-US" smtClean="0"/>
              <a:pPr/>
              <a:t>1</a:t>
            </a:fld>
            <a:endParaRPr lang="en-US"/>
          </a:p>
        </p:txBody>
      </p:sp>
    </p:spTree>
    <p:extLst>
      <p:ext uri="{BB962C8B-B14F-4D97-AF65-F5344CB8AC3E}">
        <p14:creationId xmlns:p14="http://schemas.microsoft.com/office/powerpoint/2010/main" val="3946206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463627" y="3550127"/>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5" y="3550127"/>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Date Placeholder 14"/>
          <p:cNvSpPr>
            <a:spLocks noGrp="1"/>
          </p:cNvSpPr>
          <p:nvPr>
            <p:ph type="dt" sz="half" idx="10"/>
          </p:nvPr>
        </p:nvSpPr>
        <p:spPr/>
        <p:txBody>
          <a:bodyPr/>
          <a:lstStyle/>
          <a:p>
            <a:fld id="{B41ABA4E-CD72-497B-97AA-7213B3980F60}" type="datetimeFigureOut">
              <a:rPr lang="en-US" smtClean="0"/>
              <a:pPr/>
              <a:t>4/13/2017</a:t>
            </a:fld>
            <a:endParaRPr lang="en-US" dirty="0"/>
          </a:p>
        </p:txBody>
      </p:sp>
      <p:sp>
        <p:nvSpPr>
          <p:cNvPr id="16" name="Slide Number Placeholder 15"/>
          <p:cNvSpPr>
            <a:spLocks noGrp="1"/>
          </p:cNvSpPr>
          <p:nvPr>
            <p:ph type="sldNum" sz="quarter" idx="11"/>
          </p:nvPr>
        </p:nvSpPr>
        <p:spPr/>
        <p:txBody>
          <a:bodyPr/>
          <a:lstStyle/>
          <a:p>
            <a:fld id="{D2E57653-3E58-4892-A7ED-712530ACC680}" type="slidenum">
              <a:rPr kumimoji="0" lang="en-US" smtClean="0"/>
              <a:pPr/>
              <a:t>‹#›</a:t>
            </a:fld>
            <a:endParaRPr kumimoji="0" lang="en-US" dirty="0"/>
          </a:p>
        </p:txBody>
      </p:sp>
      <p:sp>
        <p:nvSpPr>
          <p:cNvPr id="17" name="Footer Placeholder 16"/>
          <p:cNvSpPr>
            <a:spLocks noGrp="1"/>
          </p:cNvSpPr>
          <p:nvPr>
            <p:ph type="ftr" sz="quarter" idx="12"/>
          </p:nvPr>
        </p:nvSpPr>
        <p:spPr/>
        <p:txBody>
          <a:bodyPr/>
          <a:lstStyle/>
          <a:p>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41ABA4E-CD72-497B-97AA-7213B3980F60}" type="datetimeFigureOut">
              <a:rPr lang="en-US" smtClean="0"/>
              <a:pPr/>
              <a:t>4/13/2017</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41ABA4E-CD72-497B-97AA-7213B3980F60}" type="datetimeFigureOut">
              <a:rPr lang="en-US" smtClean="0"/>
              <a:pPr/>
              <a:t>4/13/2017</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B41ABA4E-CD72-497B-97AA-7213B3980F60}" type="datetimeFigureOut">
              <a:rPr lang="en-US" smtClean="0"/>
              <a:pPr/>
              <a:t>4/13/2017</a:t>
            </a:fld>
            <a:endParaRPr lang="en-US" dirty="0"/>
          </a:p>
        </p:txBody>
      </p:sp>
      <p:sp>
        <p:nvSpPr>
          <p:cNvPr id="15" name="Slide Number Placeholder 14"/>
          <p:cNvSpPr>
            <a:spLocks noGrp="1"/>
          </p:cNvSpPr>
          <p:nvPr>
            <p:ph type="sldNum" sz="quarter" idx="15"/>
          </p:nvPr>
        </p:nvSpPr>
        <p:spPr/>
        <p:txBody>
          <a:bodyPr/>
          <a:lstStyle>
            <a:lvl1pPr algn="ctr">
              <a:defRPr/>
            </a:lvl1pPr>
          </a:lstStyle>
          <a:p>
            <a:fld id="{D2E57653-3E58-4892-A7ED-712530ACC680}" type="slidenum">
              <a:rPr kumimoji="0" lang="en-US" smtClean="0"/>
              <a:pPr/>
              <a:t>‹#›</a:t>
            </a:fld>
            <a:endParaRPr kumimoji="0" lang="en-US" dirty="0"/>
          </a:p>
        </p:txBody>
      </p:sp>
      <p:sp>
        <p:nvSpPr>
          <p:cNvPr id="16" name="Footer Placeholder 15"/>
          <p:cNvSpPr>
            <a:spLocks noGrp="1"/>
          </p:cNvSpPr>
          <p:nvPr>
            <p:ph type="ftr" sz="quarter" idx="16"/>
          </p:nvPr>
        </p:nvSpPr>
        <p:spPr/>
        <p:txBody>
          <a:bodyPr/>
          <a:lstStyle/>
          <a:p>
            <a:endParaRPr kumimoji="0" lang="en-US" dirty="0"/>
          </a:p>
        </p:txBody>
      </p:sp>
      <p:sp>
        <p:nvSpPr>
          <p:cNvPr id="17" name="Title 16"/>
          <p:cNvSpPr>
            <a:spLocks noGrp="1"/>
          </p:cNvSpPr>
          <p:nvPr>
            <p:ph type="title"/>
          </p:nvPr>
        </p:nvSpPr>
        <p:spPr/>
        <p:txBody>
          <a:bodyPr rtlCol="0" anchor="b" anchorCtr="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1ABA4E-CD72-497B-97AA-7213B3980F60}" type="datetimeFigureOut">
              <a:rPr lang="en-US" smtClean="0"/>
              <a:pPr/>
              <a:t>4/13/2017</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685800" y="4958865"/>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4916993"/>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1ABA4E-CD72-497B-97AA-7213B3980F60}" type="datetimeFigureOut">
              <a:rPr lang="en-US" smtClean="0"/>
              <a:pPr/>
              <a:t>4/13/2017</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a:t>‹#›</a:t>
            </a:fld>
            <a:endParaRPr kumimoji="0" lang="en-US" dirty="0"/>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2E57653-3E58-4892-A7ED-712530ACC680}" type="slidenum">
              <a:rPr kumimoji="0" lang="en-US" smtClean="0"/>
              <a:pPr/>
              <a:t>‹#›</a:t>
            </a:fld>
            <a:endParaRPr kumimoji="0" lang="en-US" dirty="0"/>
          </a:p>
        </p:txBody>
      </p:sp>
      <p:sp>
        <p:nvSpPr>
          <p:cNvPr id="8" name="Footer Placeholder 7"/>
          <p:cNvSpPr>
            <a:spLocks noGrp="1"/>
          </p:cNvSpPr>
          <p:nvPr>
            <p:ph type="ftr" sz="quarter" idx="11"/>
          </p:nvPr>
        </p:nvSpPr>
        <p:spPr/>
        <p:txBody>
          <a:bodyPr/>
          <a:lstStyle/>
          <a:p>
            <a:endParaRPr kumimoji="0" lang="en-US" dirty="0"/>
          </a:p>
        </p:txBody>
      </p:sp>
      <p:sp>
        <p:nvSpPr>
          <p:cNvPr id="7" name="Date Placeholder 6"/>
          <p:cNvSpPr>
            <a:spLocks noGrp="1"/>
          </p:cNvSpPr>
          <p:nvPr>
            <p:ph type="dt" sz="half" idx="10"/>
          </p:nvPr>
        </p:nvSpPr>
        <p:spPr/>
        <p:txBody>
          <a:bodyPr/>
          <a:lstStyle/>
          <a:p>
            <a:fld id="{B41ABA4E-CD72-497B-97AA-7213B3980F60}" type="datetimeFigureOut">
              <a:rPr lang="en-US" smtClean="0"/>
              <a:pPr/>
              <a:t>4/13/2017</a:t>
            </a:fld>
            <a:endParaRPr lang="en-US" dirty="0"/>
          </a:p>
        </p:txBody>
      </p:sp>
      <p:sp>
        <p:nvSpPr>
          <p:cNvPr id="3" name="Text Placeholder 2"/>
          <p:cNvSpPr>
            <a:spLocks noGrp="1"/>
          </p:cNvSpPr>
          <p:nvPr>
            <p:ph type="body" idx="1"/>
          </p:nvPr>
        </p:nvSpPr>
        <p:spPr>
          <a:xfrm>
            <a:off x="457201"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648201"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2180220"/>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20"/>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41ABA4E-CD72-497B-97AA-7213B3980F60}" type="datetimeFigureOut">
              <a:rPr lang="en-US" smtClean="0"/>
              <a:pPr/>
              <a:t>4/13/2017</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D2E57653-3E58-4892-A7ED-712530ACC680}" type="slidenum">
              <a:rPr kumimoji="0" lang="en-US" smtClean="0"/>
              <a:pPr/>
              <a:t>‹#›</a:t>
            </a:fld>
            <a:endParaRPr kumimoji="0" lang="en-US" dirty="0"/>
          </a:p>
        </p:txBody>
      </p:sp>
      <p:sp>
        <p:nvSpPr>
          <p:cNvPr id="2" name="Title 1"/>
          <p:cNvSpPr>
            <a:spLocks noGrp="1"/>
          </p:cNvSpPr>
          <p:nvPr>
            <p:ph type="title"/>
          </p:nvPr>
        </p:nvSpPr>
        <p:spPr/>
        <p:txBody>
          <a:bodyPr/>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1ABA4E-CD72-497B-97AA-7213B3980F60}" type="datetimeFigureOut">
              <a:rPr lang="en-US" smtClean="0"/>
              <a:pPr/>
              <a:t>4/13/2017</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D2E57653-3E58-4892-A7ED-712530ACC680}"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B41ABA4E-CD72-497B-97AA-7213B3980F60}" type="datetimeFigureOut">
              <a:rPr lang="en-US" smtClean="0"/>
              <a:pPr/>
              <a:t>4/13/2017</a:t>
            </a:fld>
            <a:endParaRPr lang="en-US" dirty="0"/>
          </a:p>
        </p:txBody>
      </p:sp>
      <p:sp>
        <p:nvSpPr>
          <p:cNvPr id="9" name="Slide Number Placeholder 8"/>
          <p:cNvSpPr>
            <a:spLocks noGrp="1"/>
          </p:cNvSpPr>
          <p:nvPr>
            <p:ph type="sldNum" sz="quarter" idx="15"/>
          </p:nvPr>
        </p:nvSpPr>
        <p:spPr/>
        <p:txBody>
          <a:bodyPr/>
          <a:lstStyle/>
          <a:p>
            <a:fld id="{D2E57653-3E58-4892-A7ED-712530ACC680}" type="slidenum">
              <a:rPr kumimoji="0" lang="en-US" smtClean="0"/>
              <a:pPr/>
              <a:t>‹#›</a:t>
            </a:fld>
            <a:endParaRPr kumimoji="0" lang="en-US" dirty="0"/>
          </a:p>
        </p:txBody>
      </p:sp>
      <p:sp>
        <p:nvSpPr>
          <p:cNvPr id="10" name="Footer Placeholder 9"/>
          <p:cNvSpPr>
            <a:spLocks noGrp="1"/>
          </p:cNvSpPr>
          <p:nvPr>
            <p:ph type="ftr" sz="quarter" idx="16"/>
          </p:nvPr>
        </p:nvSpPr>
        <p:spPr/>
        <p:txBody>
          <a:bodyPr/>
          <a:lstStyle/>
          <a:p>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dirty="0"/>
              <a:t>Click icon to add picture</a:t>
            </a:r>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B41ABA4E-CD72-497B-97AA-7213B3980F60}" type="datetimeFigureOut">
              <a:rPr lang="en-US" smtClean="0"/>
              <a:pPr/>
              <a:t>4/13/2017</a:t>
            </a:fld>
            <a:endParaRPr lang="en-US" dirty="0"/>
          </a:p>
        </p:txBody>
      </p:sp>
      <p:sp>
        <p:nvSpPr>
          <p:cNvPr id="9" name="Slide Number Placeholder 8"/>
          <p:cNvSpPr>
            <a:spLocks noGrp="1"/>
          </p:cNvSpPr>
          <p:nvPr>
            <p:ph type="sldNum" sz="quarter" idx="11"/>
          </p:nvPr>
        </p:nvSpPr>
        <p:spPr/>
        <p:txBody>
          <a:bodyPr/>
          <a:lstStyle/>
          <a:p>
            <a:fld id="{D2E57653-3E58-4892-A7ED-712530ACC680}" type="slidenum">
              <a:rPr kumimoji="0" lang="en-US" smtClean="0"/>
              <a:pPr/>
              <a:t>‹#›</a:t>
            </a:fld>
            <a:endParaRPr kumimoji="0" lang="en-US" dirty="0"/>
          </a:p>
        </p:txBody>
      </p:sp>
      <p:sp>
        <p:nvSpPr>
          <p:cNvPr id="10" name="Footer Placeholder 9"/>
          <p:cNvSpPr>
            <a:spLocks noGrp="1"/>
          </p:cNvSpPr>
          <p:nvPr>
            <p:ph type="ftr" sz="quarter" idx="12"/>
          </p:nvPr>
        </p:nvSpPr>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1"/>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41ABA4E-CD72-497B-97AA-7213B3980F60}" type="datetimeFigureOut">
              <a:rPr lang="en-US" smtClean="0"/>
              <a:pPr/>
              <a:t>4/13/2017</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kumimoji="0"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2E57653-3E58-4892-A7ED-712530ACC680}" type="slidenum">
              <a:rPr kumimoji="0" lang="en-US" smtClean="0"/>
              <a:pPr/>
              <a:t>‹#›</a:t>
            </a:fld>
            <a:endParaRPr kumimoji="0"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a:t>Click to edit Master title style</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3810000"/>
            <a:ext cx="8305800" cy="1032804"/>
          </a:xfrm>
        </p:spPr>
        <p:txBody>
          <a:bodyPr/>
          <a:lstStyle/>
          <a:p>
            <a:r>
              <a:rPr lang="en-US" dirty="0"/>
              <a:t>A Look at Common Causes of Action by a Lessee or Operator in Texas</a:t>
            </a:r>
          </a:p>
          <a:p>
            <a:endParaRPr lang="en-US" dirty="0"/>
          </a:p>
          <a:p>
            <a:r>
              <a:rPr lang="en-US" dirty="0"/>
              <a:t>Charles (Chuck) Kibler, Jr.</a:t>
            </a:r>
          </a:p>
          <a:p>
            <a:endParaRPr lang="en-US" dirty="0"/>
          </a:p>
        </p:txBody>
      </p:sp>
      <p:sp>
        <p:nvSpPr>
          <p:cNvPr id="3" name="Title 2"/>
          <p:cNvSpPr>
            <a:spLocks noGrp="1"/>
          </p:cNvSpPr>
          <p:nvPr>
            <p:ph type="ctrTitle"/>
          </p:nvPr>
        </p:nvSpPr>
        <p:spPr>
          <a:xfrm>
            <a:off x="457200" y="838200"/>
            <a:ext cx="8305800" cy="2971800"/>
          </a:xfrm>
        </p:spPr>
        <p:txBody>
          <a:bodyPr/>
          <a:lstStyle/>
          <a:p>
            <a:r>
              <a:rPr lang="en-US" sz="6000" dirty="0"/>
              <a:t>Litigation in the Oil Patch</a:t>
            </a:r>
            <a:br>
              <a:rPr dirty="0"/>
            </a:br>
            <a:endParaRPr lang="en-US" sz="3600" dirty="0"/>
          </a:p>
        </p:txBody>
      </p:sp>
      <p:pic>
        <p:nvPicPr>
          <p:cNvPr id="6" name="Picture 5"/>
          <p:cNvPicPr/>
          <p:nvPr/>
        </p:nvPicPr>
        <p:blipFill rotWithShape="1">
          <a:blip r:embed="rId3" cstate="print">
            <a:extLst>
              <a:ext uri="{28A0092B-C50C-407E-A947-70E740481C1C}">
                <a14:useLocalDpi xmlns:a14="http://schemas.microsoft.com/office/drawing/2010/main" val="0"/>
              </a:ext>
            </a:extLst>
          </a:blip>
          <a:srcRect l="13782" t="17104" r="56250" b="67217"/>
          <a:stretch/>
        </p:blipFill>
        <p:spPr bwMode="auto">
          <a:xfrm>
            <a:off x="3352800" y="5410200"/>
            <a:ext cx="2528887" cy="838200"/>
          </a:xfrm>
          <a:prstGeom prst="rect">
            <a:avLst/>
          </a:prstGeom>
          <a:ln>
            <a:noFill/>
          </a:ln>
          <a:extLst>
            <a:ext uri="{53640926-AAD7-44D8-BBD7-CCE9431645EC}">
              <a14:shadowObscured xmlns:a14="http://schemas.microsoft.com/office/drawing/2010/main"/>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The receiver may be the county judge, and his successors, or any other resident of the county in which the land is located, and is not required to post bond.</a:t>
            </a:r>
          </a:p>
          <a:p>
            <a:pPr lvl="1"/>
            <a:r>
              <a:rPr lang="en-US" dirty="0"/>
              <a:t>Civil Practice and Remedies Code §§ 64.091(d)(3) and 64.093(d)(3), 64.091(d)(5) and 64.093(d)(5)</a:t>
            </a:r>
          </a:p>
          <a:p>
            <a:r>
              <a:rPr lang="en-US" dirty="0"/>
              <a:t>Recommended practice is to select the county judge or clerk, if they are willing to assume the position.</a:t>
            </a:r>
          </a:p>
          <a:p>
            <a:r>
              <a:rPr lang="en-US" dirty="0"/>
              <a:t>You should contact any potential receiver beforehand in order to discuss the mineral receivership proceedings and responsibilities.</a:t>
            </a:r>
          </a:p>
          <a:p>
            <a:pPr lvl="1"/>
            <a:endParaRPr lang="en-US" dirty="0"/>
          </a:p>
        </p:txBody>
      </p:sp>
      <p:sp>
        <p:nvSpPr>
          <p:cNvPr id="3" name="Title 2"/>
          <p:cNvSpPr>
            <a:spLocks noGrp="1"/>
          </p:cNvSpPr>
          <p:nvPr>
            <p:ph type="title"/>
          </p:nvPr>
        </p:nvSpPr>
        <p:spPr/>
        <p:txBody>
          <a:bodyPr>
            <a:normAutofit/>
          </a:bodyPr>
          <a:lstStyle/>
          <a:p>
            <a:pPr algn="ctr"/>
            <a:r>
              <a:t>Selecting the Receiver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Once you have selected a receiver, set the hearing date after the return date of the citation, which is on or after the appearance date (42 days after the issuance of the citation). Make sure that the receiver is available on this date.</a:t>
            </a:r>
          </a:p>
          <a:p>
            <a:r>
              <a:rPr lang="en-US" dirty="0"/>
              <a:t>Have the judge sign the order setting the date and make sure a copy is included in the cause file and another copy is sent to the receiver.</a:t>
            </a:r>
          </a:p>
        </p:txBody>
      </p:sp>
      <p:sp>
        <p:nvSpPr>
          <p:cNvPr id="3" name="Title 2"/>
          <p:cNvSpPr>
            <a:spLocks noGrp="1"/>
          </p:cNvSpPr>
          <p:nvPr>
            <p:ph type="title"/>
          </p:nvPr>
        </p:nvSpPr>
        <p:spPr/>
        <p:txBody>
          <a:bodyPr/>
          <a:lstStyle/>
          <a:p>
            <a:pPr algn="ctr"/>
            <a:r>
              <a:t>The Hearing Process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343400"/>
          </a:xfrm>
        </p:spPr>
        <p:txBody>
          <a:bodyPr>
            <a:normAutofit fontScale="70000" lnSpcReduction="20000"/>
          </a:bodyPr>
          <a:lstStyle/>
          <a:p>
            <a:r>
              <a:rPr lang="en-US" dirty="0"/>
              <a:t>Prepare a lease or ratification to be signed by the receiver.  The following guidelines are recommended in order to minimize any legal or ethical concerns:</a:t>
            </a:r>
          </a:p>
          <a:p>
            <a:pPr lvl="1"/>
            <a:r>
              <a:rPr lang="en-US" dirty="0"/>
              <a:t>Prepare the receivership lease on the same form as other leases taken on the same tract. </a:t>
            </a:r>
          </a:p>
          <a:p>
            <a:pPr lvl="1"/>
            <a:r>
              <a:rPr lang="en-US" dirty="0"/>
              <a:t>The royalty in the lease should be approximately the same as that in the other leases.</a:t>
            </a:r>
          </a:p>
          <a:p>
            <a:pPr lvl="1"/>
            <a:r>
              <a:rPr lang="en-US" dirty="0"/>
              <a:t>Bonus paid should reflect the average bonus paid to other mineral lessors on the same tract.</a:t>
            </a:r>
          </a:p>
          <a:p>
            <a:pPr lvl="1"/>
            <a:r>
              <a:rPr lang="en-US" dirty="0"/>
              <a:t>The primary term should be the same as the other leases.</a:t>
            </a:r>
          </a:p>
          <a:p>
            <a:r>
              <a:rPr lang="en-US" dirty="0"/>
              <a:t>Basically, the lease terms should be reasonable and substantially similar to the other leases taken on the same tract.</a:t>
            </a:r>
          </a:p>
          <a:p>
            <a:r>
              <a:rPr lang="en-US" dirty="0"/>
              <a:t>The code allows for pooling of a mineral receivership and a royalty receivership into a unit not to exceed 160 acres for an oil well or 640 for a gas well +/- 10%, or into a unit that substantially conforms to a larger unit prescribed or permitted by governmental rule.</a:t>
            </a:r>
          </a:p>
          <a:p>
            <a:pPr lvl="1"/>
            <a:r>
              <a:rPr lang="en-US" dirty="0"/>
              <a:t>Civil Practice and Remedies Code §§ 64.091(h), 64.093(f)(3), and 64.093(g).</a:t>
            </a:r>
          </a:p>
        </p:txBody>
      </p:sp>
      <p:sp>
        <p:nvSpPr>
          <p:cNvPr id="3" name="Title 2"/>
          <p:cNvSpPr>
            <a:spLocks noGrp="1"/>
          </p:cNvSpPr>
          <p:nvPr>
            <p:ph type="title"/>
          </p:nvPr>
        </p:nvSpPr>
        <p:spPr>
          <a:xfrm>
            <a:off x="457200" y="457200"/>
            <a:ext cx="8229600" cy="914400"/>
          </a:xfrm>
        </p:spPr>
        <p:txBody>
          <a:bodyPr>
            <a:normAutofit/>
          </a:bodyPr>
          <a:lstStyle/>
          <a:p>
            <a:pPr algn="ctr"/>
            <a:r>
              <a:rPr dirty="0"/>
              <a:t>The Hearing Process </a:t>
            </a:r>
            <a:r>
              <a:rPr lang="en-US" dirty="0"/>
              <a:t>–</a:t>
            </a:r>
            <a:r>
              <a:rPr dirty="0"/>
              <a:t>Pre-Hearing</a:t>
            </a:r>
            <a:endParaRPr lang="en-US" dirty="0"/>
          </a:p>
        </p:txBody>
      </p:sp>
      <p:sp>
        <p:nvSpPr>
          <p:cNvPr id="4" name="TextBox 3"/>
          <p:cNvSpPr txBox="1"/>
          <p:nvPr/>
        </p:nvSpPr>
        <p:spPr>
          <a:xfrm>
            <a:off x="4231201" y="1295400"/>
            <a:ext cx="681597" cy="369332"/>
          </a:xfrm>
          <a:prstGeom prst="rect">
            <a:avLst/>
          </a:prstGeom>
          <a:noFill/>
        </p:spPr>
        <p:txBody>
          <a:bodyPr wrap="none" rtlCol="0">
            <a:spAutoFit/>
          </a:bodyPr>
          <a:lstStyle/>
          <a:p>
            <a:r>
              <a:rPr lang="en-US" dirty="0"/>
              <a:t>1 of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267200"/>
          </a:xfrm>
        </p:spPr>
        <p:txBody>
          <a:bodyPr>
            <a:normAutofit fontScale="92500" lnSpcReduction="20000"/>
          </a:bodyPr>
          <a:lstStyle/>
          <a:p>
            <a:r>
              <a:rPr lang="en-US" dirty="0"/>
              <a:t>Preparation of Witness Testimony</a:t>
            </a:r>
          </a:p>
          <a:p>
            <a:pPr lvl="1"/>
            <a:r>
              <a:rPr lang="en-US" dirty="0"/>
              <a:t>Will likely need to offer the </a:t>
            </a:r>
            <a:r>
              <a:rPr lang="en-US" dirty="0" err="1"/>
              <a:t>landman</a:t>
            </a:r>
            <a:r>
              <a:rPr lang="en-US" dirty="0"/>
              <a:t> as a witness, and possibly the plaintiff.</a:t>
            </a:r>
          </a:p>
          <a:p>
            <a:pPr lvl="1"/>
            <a:r>
              <a:rPr lang="en-US" dirty="0"/>
              <a:t>The </a:t>
            </a:r>
            <a:r>
              <a:rPr lang="en-US" dirty="0" err="1"/>
              <a:t>landman</a:t>
            </a:r>
            <a:r>
              <a:rPr lang="en-US" dirty="0"/>
              <a:t> will testify as to the diligence of the search for the unknown owner.  He will also testify as to the undivided interests owned by the plaintiff and the defendant.  He can also testify as to the reasonableness of the terms offered in the lease, i.e. royalty, bonus, and primary term.</a:t>
            </a:r>
          </a:p>
          <a:p>
            <a:pPr lvl="1"/>
            <a:r>
              <a:rPr lang="en-US" dirty="0"/>
              <a:t>Either the plaintiff or the </a:t>
            </a:r>
            <a:r>
              <a:rPr lang="en-US" dirty="0" err="1"/>
              <a:t>landman</a:t>
            </a:r>
            <a:r>
              <a:rPr lang="en-US" dirty="0"/>
              <a:t> can testify that the plaintiff will suffer substantial damage or injury if the receiver is not appointed.</a:t>
            </a:r>
          </a:p>
          <a:p>
            <a:r>
              <a:rPr lang="en-US" dirty="0"/>
              <a:t>The Plaintiff should also nominate and pay for an Attorney Ad </a:t>
            </a:r>
            <a:r>
              <a:rPr lang="en-US" dirty="0" err="1"/>
              <a:t>Litem</a:t>
            </a:r>
            <a:r>
              <a:rPr lang="en-US" dirty="0"/>
              <a:t> to represent the unknown defendant mineral or royalty interest owners.</a:t>
            </a:r>
          </a:p>
        </p:txBody>
      </p:sp>
      <p:sp>
        <p:nvSpPr>
          <p:cNvPr id="3" name="Title 2"/>
          <p:cNvSpPr>
            <a:spLocks noGrp="1"/>
          </p:cNvSpPr>
          <p:nvPr>
            <p:ph type="title"/>
          </p:nvPr>
        </p:nvSpPr>
        <p:spPr>
          <a:xfrm>
            <a:off x="457200" y="381000"/>
            <a:ext cx="8229600" cy="990600"/>
          </a:xfrm>
        </p:spPr>
        <p:txBody>
          <a:bodyPr>
            <a:normAutofit/>
          </a:bodyPr>
          <a:lstStyle/>
          <a:p>
            <a:pPr algn="ctr"/>
            <a:r>
              <a:rPr dirty="0"/>
              <a:t>The Hearing Process – Pre-Hearing</a:t>
            </a:r>
            <a:endParaRPr lang="en-US" dirty="0"/>
          </a:p>
        </p:txBody>
      </p:sp>
      <p:sp>
        <p:nvSpPr>
          <p:cNvPr id="4" name="TextBox 3"/>
          <p:cNvSpPr txBox="1"/>
          <p:nvPr/>
        </p:nvSpPr>
        <p:spPr>
          <a:xfrm>
            <a:off x="4211164" y="1368778"/>
            <a:ext cx="721672" cy="369332"/>
          </a:xfrm>
          <a:prstGeom prst="rect">
            <a:avLst/>
          </a:prstGeom>
          <a:noFill/>
        </p:spPr>
        <p:txBody>
          <a:bodyPr wrap="none" rtlCol="0">
            <a:spAutoFit/>
          </a:bodyPr>
          <a:lstStyle/>
          <a:p>
            <a:r>
              <a:rPr lang="en-US" dirty="0"/>
              <a:t>2 of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Facts and Evidence</a:t>
            </a:r>
          </a:p>
          <a:p>
            <a:pPr lvl="1"/>
            <a:r>
              <a:rPr lang="en-US" dirty="0"/>
              <a:t>Make sure to get a record of the hearing.</a:t>
            </a:r>
          </a:p>
          <a:p>
            <a:pPr lvl="1"/>
            <a:r>
              <a:rPr lang="en-US" dirty="0"/>
              <a:t>Introduce certified copies of the leases held by the plaintiff in the subject property to show his undivided interest in the leasehold.  These can also be used to show that the terms in the receivership lease are reasonable and similar to those in the leases already taken.</a:t>
            </a:r>
          </a:p>
          <a:p>
            <a:pPr lvl="1"/>
            <a:r>
              <a:rPr lang="en-US" dirty="0"/>
              <a:t>Present the testimony of the </a:t>
            </a:r>
            <a:r>
              <a:rPr lang="en-US" dirty="0" err="1"/>
              <a:t>landman</a:t>
            </a:r>
            <a:r>
              <a:rPr lang="en-US" dirty="0"/>
              <a:t>, plaintiff, or other expert, if necessary, showing the diligent but unsuccessful effort to locate the defendant, and that the plaintiff will suffer substantial damage or injury unless the receiver is appointed.</a:t>
            </a:r>
          </a:p>
          <a:p>
            <a:r>
              <a:rPr lang="en-US" dirty="0"/>
              <a:t>Have an order appointing the receiver signed by the district judge.</a:t>
            </a:r>
          </a:p>
        </p:txBody>
      </p:sp>
      <p:sp>
        <p:nvSpPr>
          <p:cNvPr id="3" name="Title 2"/>
          <p:cNvSpPr>
            <a:spLocks noGrp="1"/>
          </p:cNvSpPr>
          <p:nvPr>
            <p:ph type="title"/>
          </p:nvPr>
        </p:nvSpPr>
        <p:spPr>
          <a:xfrm>
            <a:off x="457200" y="457200"/>
            <a:ext cx="8229600" cy="914400"/>
          </a:xfrm>
        </p:spPr>
        <p:txBody>
          <a:bodyPr>
            <a:normAutofit/>
          </a:bodyPr>
          <a:lstStyle/>
          <a:p>
            <a:pPr algn="ctr"/>
            <a:r>
              <a:rPr dirty="0"/>
              <a:t>The Hearing Process </a:t>
            </a:r>
            <a:r>
              <a:rPr lang="en-US" dirty="0"/>
              <a:t>–</a:t>
            </a:r>
            <a:r>
              <a:rPr dirty="0"/>
              <a:t>T</a:t>
            </a:r>
            <a:r>
              <a:rPr lang="en-US" dirty="0"/>
              <a:t>h</a:t>
            </a:r>
            <a:r>
              <a:rPr dirty="0"/>
              <a:t>e Hearing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419600"/>
          </a:xfrm>
        </p:spPr>
        <p:txBody>
          <a:bodyPr>
            <a:normAutofit fontScale="92500" lnSpcReduction="10000"/>
          </a:bodyPr>
          <a:lstStyle/>
          <a:p>
            <a:r>
              <a:rPr lang="en-US" dirty="0"/>
              <a:t>Immediately pay the receiver the bonus money – it must be paid to the clerk of the court before the receiver executes the lease. </a:t>
            </a:r>
          </a:p>
          <a:p>
            <a:pPr lvl="1"/>
            <a:r>
              <a:rPr lang="en-US" dirty="0"/>
              <a:t>Civil Practice and Remedies Code §§ 64.091(h), 64.093(h).</a:t>
            </a:r>
          </a:p>
          <a:p>
            <a:r>
              <a:rPr lang="en-US" dirty="0"/>
              <a:t>The bonus money will first be applied to the costs accruing in the case.  Any balance will be held for the benefit of the defendant mineral or royalty owner. </a:t>
            </a:r>
          </a:p>
          <a:p>
            <a:r>
              <a:rPr lang="en-US" dirty="0"/>
              <a:t>Later payments, e.g. royalty payments, should be paid into the registry of the court and impounded for the owner of the interest.</a:t>
            </a:r>
          </a:p>
          <a:p>
            <a:r>
              <a:rPr lang="en-US" dirty="0"/>
              <a:t>Have the receiver execute the oath of receiver and file a copy with the case.</a:t>
            </a:r>
          </a:p>
        </p:txBody>
      </p:sp>
      <p:sp>
        <p:nvSpPr>
          <p:cNvPr id="3" name="Title 2"/>
          <p:cNvSpPr>
            <a:spLocks noGrp="1"/>
          </p:cNvSpPr>
          <p:nvPr>
            <p:ph type="title"/>
          </p:nvPr>
        </p:nvSpPr>
        <p:spPr>
          <a:xfrm>
            <a:off x="457200" y="457200"/>
            <a:ext cx="8229600" cy="914400"/>
          </a:xfrm>
        </p:spPr>
        <p:txBody>
          <a:bodyPr>
            <a:normAutofit/>
          </a:bodyPr>
          <a:lstStyle/>
          <a:p>
            <a:pPr algn="ctr"/>
            <a:r>
              <a:rPr lang="en-US" dirty="0"/>
              <a:t>T</a:t>
            </a:r>
            <a:r>
              <a:rPr dirty="0"/>
              <a:t>he Hearing Process </a:t>
            </a:r>
            <a:r>
              <a:rPr lang="en-US" dirty="0"/>
              <a:t>–</a:t>
            </a:r>
            <a:r>
              <a:rPr dirty="0"/>
              <a:t> Post-Hearing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Report of Receiver</a:t>
            </a:r>
          </a:p>
          <a:p>
            <a:pPr lvl="1"/>
            <a:r>
              <a:rPr lang="en-US" dirty="0"/>
              <a:t>After executing the oath, the receiver will sign the lease along with a report of the receiver.</a:t>
            </a:r>
          </a:p>
          <a:p>
            <a:pPr lvl="1"/>
            <a:r>
              <a:rPr lang="en-US" dirty="0"/>
              <a:t>Report states that bonus was received, the receiver executed the lease under the authority granted to him, on behalf of the defendant. </a:t>
            </a:r>
          </a:p>
          <a:p>
            <a:pPr lvl="1"/>
            <a:r>
              <a:rPr lang="en-US" dirty="0"/>
              <a:t>File the report with the clerk’s office</a:t>
            </a:r>
          </a:p>
          <a:p>
            <a:r>
              <a:rPr lang="en-US" dirty="0"/>
              <a:t>Judge’s order approving the receiver’s report should state that the lease is to be delivered to the plaintiff for filing.  File this with the clerk also.</a:t>
            </a:r>
          </a:p>
          <a:p>
            <a:r>
              <a:rPr lang="en-US" dirty="0"/>
              <a:t>Record the lease in the county clerk’s office for the county in which the land is located.</a:t>
            </a:r>
          </a:p>
        </p:txBody>
      </p:sp>
      <p:sp>
        <p:nvSpPr>
          <p:cNvPr id="3" name="Title 2"/>
          <p:cNvSpPr>
            <a:spLocks noGrp="1"/>
          </p:cNvSpPr>
          <p:nvPr>
            <p:ph type="title"/>
          </p:nvPr>
        </p:nvSpPr>
        <p:spPr/>
        <p:txBody>
          <a:bodyPr>
            <a:normAutofit/>
          </a:bodyPr>
          <a:lstStyle/>
          <a:p>
            <a:pPr algn="ctr"/>
            <a:r>
              <a:rPr dirty="0"/>
              <a:t>The Hearing Process –Post-Hearing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The receivership will continue as long as the unknown owner or his heirs, assigns, or personal representatives fail to appear before the court in person or by agent or attorney to claim the defendant’s interest.</a:t>
            </a:r>
          </a:p>
          <a:p>
            <a:pPr lvl="1"/>
            <a:r>
              <a:rPr lang="en-US" dirty="0"/>
              <a:t>Civil Practice and Remedies Code §§ 64.091(e), 64.093(e).</a:t>
            </a:r>
          </a:p>
          <a:p>
            <a:r>
              <a:rPr lang="en-US" dirty="0"/>
              <a:t>Motion for new trial must be filed within 2 years of the date of the judgment.</a:t>
            </a:r>
          </a:p>
          <a:p>
            <a:pPr lvl="1"/>
            <a:r>
              <a:rPr lang="en-US" dirty="0"/>
              <a:t>Tex.R.Civ.P. 329</a:t>
            </a:r>
          </a:p>
          <a:p>
            <a:r>
              <a:rPr lang="en-US" dirty="0"/>
              <a:t>An attack on the order appointing the receiver must be direct in the cause in which the appointment was made.  It may be collaterally attacked only when the court failed to obtain jurisdiction to issue the order.  </a:t>
            </a:r>
          </a:p>
          <a:p>
            <a:r>
              <a:rPr lang="en-US" dirty="0"/>
              <a:t>Most attacks are based on improper notice.  In the absence of proper notice, the appointment of the receiver is voidable, but not void.</a:t>
            </a:r>
          </a:p>
        </p:txBody>
      </p:sp>
      <p:sp>
        <p:nvSpPr>
          <p:cNvPr id="3" name="Title 2"/>
          <p:cNvSpPr>
            <a:spLocks noGrp="1"/>
          </p:cNvSpPr>
          <p:nvPr>
            <p:ph type="title"/>
          </p:nvPr>
        </p:nvSpPr>
        <p:spPr/>
        <p:txBody>
          <a:bodyPr/>
          <a:lstStyle/>
          <a:p>
            <a:pPr algn="ctr"/>
            <a:r>
              <a:t>After t</a:t>
            </a:r>
            <a:r>
              <a:rPr lang="en-US" dirty="0"/>
              <a:t>he</a:t>
            </a:r>
            <a:r>
              <a:t> Hearing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One of the most common types of litigation in the oil and gas field.</a:t>
            </a:r>
          </a:p>
          <a:p>
            <a:r>
              <a:rPr lang="en-US" dirty="0"/>
              <a:t>Variety of issues can spark a trespass to try title suit:</a:t>
            </a:r>
          </a:p>
          <a:p>
            <a:pPr lvl="1"/>
            <a:r>
              <a:rPr lang="en-US" dirty="0"/>
              <a:t>Determining an non-participating royalty interest owner.</a:t>
            </a:r>
          </a:p>
          <a:p>
            <a:pPr lvl="1"/>
            <a:r>
              <a:rPr lang="en-US" dirty="0"/>
              <a:t>Determining mineral interest vs. royalty interest.</a:t>
            </a:r>
          </a:p>
          <a:p>
            <a:pPr lvl="1"/>
            <a:r>
              <a:rPr lang="en-US" dirty="0"/>
              <a:t>Resolving competing claims under separate chains of title.</a:t>
            </a:r>
          </a:p>
          <a:p>
            <a:r>
              <a:rPr lang="en-US" dirty="0"/>
              <a:t>Governed by Texas Property Code §22.001 and Texas Rules of Civil Procedure § § 783-809.</a:t>
            </a:r>
          </a:p>
          <a:p>
            <a:r>
              <a:rPr lang="en-US" dirty="0"/>
              <a:t>Equitable alternatives include Action to Quiet Title or the Declaratory Judgment Act.</a:t>
            </a:r>
          </a:p>
        </p:txBody>
      </p:sp>
      <p:sp>
        <p:nvSpPr>
          <p:cNvPr id="3" name="Title 2"/>
          <p:cNvSpPr>
            <a:spLocks noGrp="1"/>
          </p:cNvSpPr>
          <p:nvPr>
            <p:ph type="title"/>
          </p:nvPr>
        </p:nvSpPr>
        <p:spPr/>
        <p:txBody>
          <a:bodyPr>
            <a:normAutofit/>
          </a:bodyPr>
          <a:lstStyle/>
          <a:p>
            <a:pPr algn="ctr"/>
            <a:r>
              <a:rPr dirty="0"/>
              <a:t>Trespass to Try Title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Plaintiff is required to prove:</a:t>
            </a:r>
          </a:p>
          <a:p>
            <a:pPr lvl="1"/>
            <a:r>
              <a:rPr lang="en-US" dirty="0"/>
              <a:t>A regular chain of title of conveyances from the </a:t>
            </a:r>
            <a:r>
              <a:rPr lang="en-US" dirty="0" err="1"/>
              <a:t>soverign</a:t>
            </a:r>
            <a:r>
              <a:rPr lang="en-US" dirty="0"/>
              <a:t> to the Plaintiff</a:t>
            </a:r>
          </a:p>
          <a:p>
            <a:pPr lvl="1"/>
            <a:r>
              <a:rPr lang="en-US" dirty="0"/>
              <a:t>A superior title to that of the Defendant out of a common source</a:t>
            </a:r>
          </a:p>
          <a:p>
            <a:pPr lvl="1"/>
            <a:r>
              <a:rPr lang="en-US" dirty="0"/>
              <a:t>Title by limitations</a:t>
            </a:r>
          </a:p>
          <a:p>
            <a:pPr lvl="1"/>
            <a:r>
              <a:rPr lang="en-US" dirty="0"/>
              <a:t>Prior possession which has not been abandoned</a:t>
            </a:r>
          </a:p>
        </p:txBody>
      </p:sp>
      <p:sp>
        <p:nvSpPr>
          <p:cNvPr id="3" name="Title 2"/>
          <p:cNvSpPr>
            <a:spLocks noGrp="1"/>
          </p:cNvSpPr>
          <p:nvPr>
            <p:ph type="title"/>
          </p:nvPr>
        </p:nvSpPr>
        <p:spPr/>
        <p:txBody>
          <a:bodyPr/>
          <a:lstStyle/>
          <a:p>
            <a:pPr algn="ctr"/>
            <a:r>
              <a:rPr lang="en-US" dirty="0"/>
              <a:t>Trespass to Try Title</a:t>
            </a:r>
          </a:p>
        </p:txBody>
      </p:sp>
    </p:spTree>
    <p:extLst>
      <p:ext uri="{BB962C8B-B14F-4D97-AF65-F5344CB8AC3E}">
        <p14:creationId xmlns:p14="http://schemas.microsoft.com/office/powerpoint/2010/main" val="878955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Mineral and Royalty Receiverships</a:t>
            </a:r>
          </a:p>
          <a:p>
            <a:r>
              <a:rPr lang="en-US" dirty="0"/>
              <a:t>Trespass to Try Title</a:t>
            </a:r>
          </a:p>
          <a:p>
            <a:r>
              <a:rPr lang="en-US" dirty="0"/>
              <a:t>Interpleader</a:t>
            </a:r>
          </a:p>
          <a:p>
            <a:r>
              <a:rPr lang="en-US" dirty="0"/>
              <a:t>Declaratory Judgment</a:t>
            </a:r>
          </a:p>
          <a:p>
            <a:r>
              <a:rPr lang="en-US" dirty="0"/>
              <a:t>Injunctive Relief</a:t>
            </a:r>
          </a:p>
          <a:p>
            <a:r>
              <a:rPr lang="en-US" dirty="0"/>
              <a:t>Actions arising under Joint Operating Agreements</a:t>
            </a:r>
          </a:p>
          <a:p>
            <a:r>
              <a:rPr lang="en-US" dirty="0"/>
              <a:t>Actions arising under Preferential Right and Area of Mutual Interest Agreements</a:t>
            </a:r>
          </a:p>
        </p:txBody>
      </p:sp>
      <p:sp>
        <p:nvSpPr>
          <p:cNvPr id="3" name="Title 2"/>
          <p:cNvSpPr>
            <a:spLocks noGrp="1"/>
          </p:cNvSpPr>
          <p:nvPr>
            <p:ph type="title"/>
          </p:nvPr>
        </p:nvSpPr>
        <p:spPr/>
        <p:txBody>
          <a:bodyPr/>
          <a:lstStyle/>
          <a:p>
            <a:pPr algn="ctr"/>
            <a:r>
              <a:rPr dirty="0"/>
              <a:t>Commonly Litigated Issues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err="1"/>
              <a:t>Interpleader</a:t>
            </a:r>
            <a:r>
              <a:rPr lang="en-US" dirty="0"/>
              <a:t> protects the filing party from multiple liability by interpleading the property that is subject to conflicting claims.</a:t>
            </a:r>
          </a:p>
          <a:p>
            <a:pPr lvl="1"/>
            <a:r>
              <a:rPr lang="en-US" dirty="0"/>
              <a:t>Useful when two or more persons claim funds that are in the hands of a disinterested party.</a:t>
            </a:r>
          </a:p>
          <a:p>
            <a:r>
              <a:rPr lang="en-US" dirty="0"/>
              <a:t>If deemed appropriate by the court, the court can do four things:</a:t>
            </a:r>
          </a:p>
          <a:p>
            <a:pPr lvl="1"/>
            <a:r>
              <a:rPr lang="en-US" dirty="0"/>
              <a:t>Require the stakeholder to deposit funds or property into the registry of the court.</a:t>
            </a:r>
          </a:p>
          <a:p>
            <a:pPr lvl="1"/>
            <a:r>
              <a:rPr lang="en-US" dirty="0"/>
              <a:t>Discharge the stakeholder from the suit.</a:t>
            </a:r>
          </a:p>
          <a:p>
            <a:pPr lvl="1"/>
            <a:r>
              <a:rPr lang="en-US" dirty="0"/>
              <a:t>Grant court costs and attorney fees to the stakeholder.</a:t>
            </a:r>
          </a:p>
          <a:p>
            <a:pPr lvl="1"/>
            <a:r>
              <a:rPr lang="en-US" dirty="0"/>
              <a:t>Continue the suit on the merits between rival claimants to determine rights to the money or property.</a:t>
            </a:r>
          </a:p>
        </p:txBody>
      </p:sp>
      <p:sp>
        <p:nvSpPr>
          <p:cNvPr id="3" name="Title 2"/>
          <p:cNvSpPr>
            <a:spLocks noGrp="1"/>
          </p:cNvSpPr>
          <p:nvPr>
            <p:ph type="title"/>
          </p:nvPr>
        </p:nvSpPr>
        <p:spPr/>
        <p:txBody>
          <a:bodyPr/>
          <a:lstStyle/>
          <a:p>
            <a:pPr algn="ctr"/>
            <a:r>
              <a:t>Interpleader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Declaratory actions establish existing rights, statuses, or other legal relationships.</a:t>
            </a:r>
          </a:p>
          <a:p>
            <a:pPr lvl="1"/>
            <a:r>
              <a:rPr lang="en-US" dirty="0"/>
              <a:t>Cannot be used as an affirmative ground of recovery to alter rights, status, or relationships.</a:t>
            </a:r>
          </a:p>
          <a:p>
            <a:pPr lvl="1"/>
            <a:r>
              <a:rPr lang="en-US" dirty="0"/>
              <a:t>Appropriate only when there is a </a:t>
            </a:r>
            <a:r>
              <a:rPr lang="en-US" dirty="0" err="1"/>
              <a:t>justiciable</a:t>
            </a:r>
            <a:r>
              <a:rPr lang="en-US" dirty="0"/>
              <a:t> controversy about the rights and status of the parties, and the declaration would resolve the controversy.</a:t>
            </a:r>
          </a:p>
          <a:p>
            <a:pPr lvl="1"/>
            <a:r>
              <a:rPr lang="en-US" dirty="0"/>
              <a:t>The controversy must be real and substantial, involving a genuine conflict of tangible interests and not merely a theoretical dispute.</a:t>
            </a:r>
          </a:p>
        </p:txBody>
      </p:sp>
      <p:sp>
        <p:nvSpPr>
          <p:cNvPr id="3" name="Title 2"/>
          <p:cNvSpPr>
            <a:spLocks noGrp="1"/>
          </p:cNvSpPr>
          <p:nvPr>
            <p:ph type="title"/>
          </p:nvPr>
        </p:nvSpPr>
        <p:spPr/>
        <p:txBody>
          <a:bodyPr/>
          <a:lstStyle/>
          <a:p>
            <a:pPr algn="ctr"/>
            <a:r>
              <a:rPr dirty="0"/>
              <a:t>Declaratory Judgment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Civil Practice and Remedies Code chapter 37</a:t>
            </a:r>
          </a:p>
          <a:p>
            <a:pPr lvl="1"/>
            <a:r>
              <a:rPr lang="en-US" dirty="0"/>
              <a:t>Construction or validity of a written instrument</a:t>
            </a:r>
          </a:p>
          <a:p>
            <a:pPr lvl="2"/>
            <a:r>
              <a:rPr lang="en-US" dirty="0"/>
              <a:t>Deed, will, written contract, or other writing.</a:t>
            </a:r>
          </a:p>
          <a:p>
            <a:pPr lvl="1"/>
            <a:r>
              <a:rPr lang="en-US" dirty="0"/>
              <a:t>Construction or validity of statute, ordinance, contract, or franchise</a:t>
            </a:r>
          </a:p>
          <a:p>
            <a:pPr lvl="2"/>
            <a:r>
              <a:rPr lang="en-US" dirty="0"/>
              <a:t>A person whose rights, status, or other legal relationships are affected thereby.</a:t>
            </a:r>
          </a:p>
          <a:p>
            <a:pPr lvl="1"/>
            <a:r>
              <a:rPr lang="en-US" dirty="0"/>
              <a:t>Rights relating to trust or estate</a:t>
            </a:r>
          </a:p>
          <a:p>
            <a:pPr lvl="2"/>
            <a:r>
              <a:rPr lang="en-US" dirty="0"/>
              <a:t>A person interested as an individual, or through an executor or administrator, a trustee, guardian, other fiduciary, creditor, devisee, legatee, heir, next of kin, or other beneficiary in the administration of a trust or estate of a decedent, infant, mentally incapacitated person, or insolvent.</a:t>
            </a:r>
          </a:p>
        </p:txBody>
      </p:sp>
      <p:sp>
        <p:nvSpPr>
          <p:cNvPr id="3" name="Title 2"/>
          <p:cNvSpPr>
            <a:spLocks noGrp="1"/>
          </p:cNvSpPr>
          <p:nvPr>
            <p:ph type="title"/>
          </p:nvPr>
        </p:nvSpPr>
        <p:spPr>
          <a:xfrm>
            <a:off x="457200" y="457200"/>
            <a:ext cx="8229600" cy="914400"/>
          </a:xfrm>
        </p:spPr>
        <p:txBody>
          <a:bodyPr>
            <a:normAutofit/>
          </a:bodyPr>
          <a:lstStyle/>
          <a:p>
            <a:pPr algn="ctr"/>
            <a:r>
              <a:rPr dirty="0"/>
              <a:t>Declaratory Judgment</a:t>
            </a:r>
            <a:r>
              <a:rPr lang="en-US" dirty="0"/>
              <a:t> </a:t>
            </a:r>
            <a:r>
              <a:rPr dirty="0"/>
              <a:t>Availability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No </a:t>
            </a:r>
            <a:r>
              <a:rPr lang="en-US" dirty="0" err="1"/>
              <a:t>justiciable</a:t>
            </a:r>
            <a:r>
              <a:rPr lang="en-US" dirty="0"/>
              <a:t> conflict</a:t>
            </a:r>
          </a:p>
          <a:p>
            <a:r>
              <a:rPr lang="en-US" dirty="0"/>
              <a:t>Potential tort liability</a:t>
            </a:r>
          </a:p>
          <a:p>
            <a:r>
              <a:rPr lang="en-US" dirty="0"/>
              <a:t>Future controversy</a:t>
            </a:r>
          </a:p>
          <a:p>
            <a:r>
              <a:rPr lang="en-US" dirty="0"/>
              <a:t>Issue in another court</a:t>
            </a:r>
          </a:p>
          <a:p>
            <a:r>
              <a:rPr lang="en-US" dirty="0"/>
              <a:t>Issue in the same suit</a:t>
            </a:r>
          </a:p>
          <a:p>
            <a:r>
              <a:rPr lang="en-US" dirty="0"/>
              <a:t>Court lacks jurisdiction over underlying dispute</a:t>
            </a:r>
          </a:p>
          <a:p>
            <a:r>
              <a:rPr lang="en-US" dirty="0"/>
              <a:t>Earlier judgment</a:t>
            </a:r>
          </a:p>
          <a:p>
            <a:r>
              <a:rPr lang="en-US" dirty="0"/>
              <a:t>Criminal issues</a:t>
            </a:r>
          </a:p>
          <a:p>
            <a:r>
              <a:rPr lang="en-US" dirty="0"/>
              <a:t>Suit against the government</a:t>
            </a:r>
          </a:p>
        </p:txBody>
      </p:sp>
      <p:sp>
        <p:nvSpPr>
          <p:cNvPr id="3" name="Title 2"/>
          <p:cNvSpPr>
            <a:spLocks noGrp="1"/>
          </p:cNvSpPr>
          <p:nvPr>
            <p:ph type="title"/>
          </p:nvPr>
        </p:nvSpPr>
        <p:spPr/>
        <p:txBody>
          <a:bodyPr>
            <a:normAutofit fontScale="90000"/>
          </a:bodyPr>
          <a:lstStyle/>
          <a:p>
            <a:pPr algn="ctr"/>
            <a:r>
              <a:rPr dirty="0"/>
              <a:t>Declaratory Judgment</a:t>
            </a:r>
            <a:br>
              <a:rPr dirty="0"/>
            </a:br>
            <a:r>
              <a:rPr dirty="0"/>
              <a:t>NOT Available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4114800"/>
          </a:xfrm>
        </p:spPr>
        <p:txBody>
          <a:bodyPr>
            <a:normAutofit/>
          </a:bodyPr>
          <a:lstStyle/>
          <a:p>
            <a:r>
              <a:rPr lang="en-US" sz="2800" dirty="0"/>
              <a:t>Prohibitory</a:t>
            </a:r>
          </a:p>
          <a:p>
            <a:pPr lvl="1"/>
            <a:r>
              <a:rPr lang="en-US" sz="2800" dirty="0"/>
              <a:t>Prohibit a party from continuing certain conduct.</a:t>
            </a:r>
          </a:p>
          <a:p>
            <a:r>
              <a:rPr lang="en-US" sz="2800" dirty="0"/>
              <a:t>Mandatory</a:t>
            </a:r>
          </a:p>
          <a:p>
            <a:pPr lvl="1"/>
            <a:r>
              <a:rPr lang="en-US" sz="2800" dirty="0"/>
              <a:t>Requires another party to act affirmatively rather than merely to refrain from certain conduct.</a:t>
            </a:r>
          </a:p>
        </p:txBody>
      </p:sp>
      <p:sp>
        <p:nvSpPr>
          <p:cNvPr id="3" name="Title 2"/>
          <p:cNvSpPr>
            <a:spLocks noGrp="1"/>
          </p:cNvSpPr>
          <p:nvPr>
            <p:ph type="title"/>
          </p:nvPr>
        </p:nvSpPr>
        <p:spPr/>
        <p:txBody>
          <a:bodyPr/>
          <a:lstStyle/>
          <a:p>
            <a:pPr algn="ctr"/>
            <a:r>
              <a:rPr dirty="0"/>
              <a:t>Injunctive Relief</a:t>
            </a:r>
            <a:endParaRPr lang="en-US" dirty="0"/>
          </a:p>
        </p:txBody>
      </p:sp>
      <p:sp>
        <p:nvSpPr>
          <p:cNvPr id="4" name="TextBox 3"/>
          <p:cNvSpPr txBox="1"/>
          <p:nvPr/>
        </p:nvSpPr>
        <p:spPr>
          <a:xfrm>
            <a:off x="4234407" y="1371600"/>
            <a:ext cx="675185" cy="369332"/>
          </a:xfrm>
          <a:prstGeom prst="rect">
            <a:avLst/>
          </a:prstGeom>
          <a:noFill/>
        </p:spPr>
        <p:txBody>
          <a:bodyPr wrap="none" rtlCol="0">
            <a:spAutoFit/>
          </a:bodyPr>
          <a:lstStyle/>
          <a:p>
            <a:r>
              <a:rPr lang="en-US" dirty="0"/>
              <a:t>1 of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267200"/>
          </a:xfrm>
        </p:spPr>
        <p:txBody>
          <a:bodyPr>
            <a:normAutofit lnSpcReduction="10000"/>
          </a:bodyPr>
          <a:lstStyle/>
          <a:p>
            <a:r>
              <a:rPr lang="en-US" sz="2400" dirty="0"/>
              <a:t>Temporary Restraining Order (TRO)</a:t>
            </a:r>
          </a:p>
          <a:p>
            <a:pPr lvl="1"/>
            <a:r>
              <a:rPr lang="en-US" dirty="0"/>
              <a:t>Preserves the status quo of the subject matter of the litigation under a preliminary hearing can be held on application for a temporary injunction.</a:t>
            </a:r>
          </a:p>
          <a:p>
            <a:r>
              <a:rPr lang="en-US" sz="2400" dirty="0"/>
              <a:t>Temporary Injunction</a:t>
            </a:r>
          </a:p>
          <a:p>
            <a:pPr lvl="1"/>
            <a:r>
              <a:rPr lang="en-US" dirty="0"/>
              <a:t>Preserves the status quo of the subject matter of the litigation until a final hearing can be held on the merits of the case.</a:t>
            </a:r>
          </a:p>
          <a:p>
            <a:r>
              <a:rPr lang="en-US" sz="2400" dirty="0"/>
              <a:t>Permanent Injunction</a:t>
            </a:r>
          </a:p>
          <a:p>
            <a:pPr lvl="1"/>
            <a:r>
              <a:rPr lang="en-US" dirty="0"/>
              <a:t>Grants the injunctive relief the applicant is entitled to as part of the final judgment after a trial on the merits.</a:t>
            </a:r>
          </a:p>
        </p:txBody>
      </p:sp>
      <p:sp>
        <p:nvSpPr>
          <p:cNvPr id="3" name="Title 2"/>
          <p:cNvSpPr>
            <a:spLocks noGrp="1"/>
          </p:cNvSpPr>
          <p:nvPr>
            <p:ph type="title"/>
          </p:nvPr>
        </p:nvSpPr>
        <p:spPr/>
        <p:txBody>
          <a:bodyPr/>
          <a:lstStyle/>
          <a:p>
            <a:pPr algn="ctr"/>
            <a:r>
              <a:rPr dirty="0"/>
              <a:t>Injunctive Relief</a:t>
            </a:r>
            <a:endParaRPr lang="en-US" dirty="0"/>
          </a:p>
        </p:txBody>
      </p:sp>
      <p:sp>
        <p:nvSpPr>
          <p:cNvPr id="4" name="TextBox 3"/>
          <p:cNvSpPr txBox="1"/>
          <p:nvPr/>
        </p:nvSpPr>
        <p:spPr>
          <a:xfrm>
            <a:off x="4214370" y="1456646"/>
            <a:ext cx="715260" cy="369332"/>
          </a:xfrm>
          <a:prstGeom prst="rect">
            <a:avLst/>
          </a:prstGeom>
          <a:noFill/>
        </p:spPr>
        <p:txBody>
          <a:bodyPr wrap="none" rtlCol="0">
            <a:spAutoFit/>
          </a:bodyPr>
          <a:lstStyle/>
          <a:p>
            <a:r>
              <a:rPr lang="en-US" dirty="0"/>
              <a:t>2 of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7400"/>
            <a:ext cx="8229600" cy="4038600"/>
          </a:xfrm>
        </p:spPr>
        <p:txBody>
          <a:bodyPr>
            <a:normAutofit/>
          </a:bodyPr>
          <a:lstStyle/>
          <a:p>
            <a:r>
              <a:rPr lang="en-US" sz="3200" dirty="0"/>
              <a:t>Prerequisites for Injunctive Relief</a:t>
            </a:r>
          </a:p>
          <a:p>
            <a:pPr lvl="1"/>
            <a:r>
              <a:rPr lang="en-US" sz="3200" dirty="0"/>
              <a:t>Permanent relief.</a:t>
            </a:r>
          </a:p>
          <a:p>
            <a:pPr lvl="1"/>
            <a:r>
              <a:rPr lang="en-US" sz="3200" dirty="0"/>
              <a:t>Probable right to relief.</a:t>
            </a:r>
          </a:p>
          <a:p>
            <a:pPr lvl="1"/>
            <a:r>
              <a:rPr lang="en-US" sz="3200" dirty="0"/>
              <a:t>Probable injury – imminent harm, irreparable injury, and no adequate remedy at law.</a:t>
            </a:r>
          </a:p>
        </p:txBody>
      </p:sp>
      <p:sp>
        <p:nvSpPr>
          <p:cNvPr id="3" name="Title 2"/>
          <p:cNvSpPr>
            <a:spLocks noGrp="1"/>
          </p:cNvSpPr>
          <p:nvPr>
            <p:ph type="title"/>
          </p:nvPr>
        </p:nvSpPr>
        <p:spPr/>
        <p:txBody>
          <a:bodyPr/>
          <a:lstStyle/>
          <a:p>
            <a:pPr algn="ctr"/>
            <a:r>
              <a:rPr dirty="0"/>
              <a:t>Injunctive Relief</a:t>
            </a:r>
            <a:endParaRPr lang="en-US" dirty="0"/>
          </a:p>
        </p:txBody>
      </p:sp>
      <p:sp>
        <p:nvSpPr>
          <p:cNvPr id="4" name="TextBox 3"/>
          <p:cNvSpPr txBox="1"/>
          <p:nvPr/>
        </p:nvSpPr>
        <p:spPr>
          <a:xfrm>
            <a:off x="4217576" y="1371600"/>
            <a:ext cx="708848" cy="369332"/>
          </a:xfrm>
          <a:prstGeom prst="rect">
            <a:avLst/>
          </a:prstGeom>
          <a:noFill/>
        </p:spPr>
        <p:txBody>
          <a:bodyPr wrap="none" rtlCol="0">
            <a:spAutoFit/>
          </a:bodyPr>
          <a:lstStyle/>
          <a:p>
            <a:r>
              <a:rPr lang="en-US" dirty="0"/>
              <a:t>3 of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Joint Operating Agreements (JOAs) based on contract and contract law.</a:t>
            </a:r>
          </a:p>
          <a:p>
            <a:r>
              <a:rPr lang="en-US" dirty="0"/>
              <a:t>Causes of action typically arise from breach of contract.</a:t>
            </a:r>
          </a:p>
          <a:p>
            <a:r>
              <a:rPr lang="en-US" dirty="0"/>
              <a:t>Common cause of action under JOAs regards the “exculpatory clause.”</a:t>
            </a:r>
          </a:p>
          <a:p>
            <a:pPr lvl="1"/>
            <a:r>
              <a:rPr lang="en-US" dirty="0"/>
              <a:t>Clause requires that the operator perform in a good and workmanlike manner.</a:t>
            </a:r>
          </a:p>
          <a:p>
            <a:pPr lvl="1"/>
            <a:r>
              <a:rPr lang="en-US" dirty="0"/>
              <a:t>Also shields operator from liability unless complaining party can prove gross negligence or willful misconduct.</a:t>
            </a:r>
          </a:p>
          <a:p>
            <a:pPr lvl="2"/>
            <a:r>
              <a:rPr lang="en-US" dirty="0"/>
              <a:t>Gross negligence and willful misconduct normally associated with tort, but in this instance can result in recovery for breach </a:t>
            </a:r>
            <a:r>
              <a:rPr lang="en-US"/>
              <a:t>of contract.</a:t>
            </a:r>
            <a:endParaRPr lang="en-US" dirty="0"/>
          </a:p>
        </p:txBody>
      </p:sp>
      <p:sp>
        <p:nvSpPr>
          <p:cNvPr id="3" name="Title 2"/>
          <p:cNvSpPr>
            <a:spLocks noGrp="1"/>
          </p:cNvSpPr>
          <p:nvPr>
            <p:ph type="title"/>
          </p:nvPr>
        </p:nvSpPr>
        <p:spPr/>
        <p:txBody>
          <a:bodyPr>
            <a:normAutofit fontScale="90000"/>
          </a:bodyPr>
          <a:lstStyle/>
          <a:p>
            <a:pPr algn="ctr"/>
            <a:r>
              <a:t>Causes Arising Under a Joint </a:t>
            </a:r>
            <a:br>
              <a:rPr/>
            </a:br>
            <a:r>
              <a:t>Operating Agreement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Preferential Right</a:t>
            </a:r>
          </a:p>
          <a:p>
            <a:pPr lvl="1"/>
            <a:r>
              <a:rPr lang="en-US" dirty="0"/>
              <a:t>“Right of First Refusal”</a:t>
            </a:r>
          </a:p>
          <a:p>
            <a:pPr lvl="2"/>
            <a:r>
              <a:rPr lang="en-US" dirty="0"/>
              <a:t>Offers the owner of a preferential right the option of purchasing property on the same terms and conditions as those offered by a third party.</a:t>
            </a:r>
          </a:p>
          <a:p>
            <a:r>
              <a:rPr lang="en-US" dirty="0"/>
              <a:t>Litigated for a variety of reasons</a:t>
            </a:r>
          </a:p>
          <a:p>
            <a:pPr lvl="1"/>
            <a:r>
              <a:rPr lang="en-US" dirty="0"/>
              <a:t>Waiver</a:t>
            </a:r>
          </a:p>
          <a:p>
            <a:pPr lvl="1"/>
            <a:r>
              <a:rPr lang="en-US" dirty="0" err="1"/>
              <a:t>Laches</a:t>
            </a:r>
            <a:endParaRPr lang="en-US" dirty="0"/>
          </a:p>
          <a:p>
            <a:pPr lvl="1"/>
            <a:r>
              <a:rPr lang="en-US" dirty="0" err="1"/>
              <a:t>Estoppel</a:t>
            </a:r>
            <a:endParaRPr lang="en-US" dirty="0"/>
          </a:p>
          <a:p>
            <a:r>
              <a:rPr lang="en-US" dirty="0"/>
              <a:t>Buyer can be liable for violation of preferential right as well as seller.</a:t>
            </a:r>
          </a:p>
        </p:txBody>
      </p:sp>
      <p:sp>
        <p:nvSpPr>
          <p:cNvPr id="3" name="Title 2"/>
          <p:cNvSpPr>
            <a:spLocks noGrp="1"/>
          </p:cNvSpPr>
          <p:nvPr>
            <p:ph type="title"/>
          </p:nvPr>
        </p:nvSpPr>
        <p:spPr/>
        <p:txBody>
          <a:bodyPr>
            <a:normAutofit fontScale="90000"/>
          </a:bodyPr>
          <a:lstStyle/>
          <a:p>
            <a:pPr algn="ctr"/>
            <a:r>
              <a:t>Preferential Right and Area of </a:t>
            </a:r>
            <a:br>
              <a:rPr/>
            </a:br>
            <a:r>
              <a:t>Mutual Interest Actions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Mineral and Royalty Receiverships</a:t>
            </a:r>
          </a:p>
          <a:p>
            <a:r>
              <a:rPr lang="en-US" dirty="0"/>
              <a:t>Trespass to Try Title</a:t>
            </a:r>
          </a:p>
          <a:p>
            <a:r>
              <a:rPr lang="en-US" dirty="0"/>
              <a:t>Interpleader</a:t>
            </a:r>
          </a:p>
          <a:p>
            <a:r>
              <a:rPr lang="en-US" dirty="0"/>
              <a:t>Declaratory Judgment</a:t>
            </a:r>
          </a:p>
          <a:p>
            <a:r>
              <a:rPr lang="en-US" dirty="0"/>
              <a:t>Injunctive Relief</a:t>
            </a:r>
          </a:p>
          <a:p>
            <a:r>
              <a:rPr lang="en-US" dirty="0"/>
              <a:t>Actions arising under Joint Operating Agreements</a:t>
            </a:r>
          </a:p>
          <a:p>
            <a:r>
              <a:rPr lang="en-US" dirty="0"/>
              <a:t>Actions arising under Preferential Right and Area of Mutual Interest Agreements</a:t>
            </a:r>
          </a:p>
        </p:txBody>
      </p:sp>
      <p:sp>
        <p:nvSpPr>
          <p:cNvPr id="3" name="Title 2"/>
          <p:cNvSpPr>
            <a:spLocks noGrp="1"/>
          </p:cNvSpPr>
          <p:nvPr>
            <p:ph type="title"/>
          </p:nvPr>
        </p:nvSpPr>
        <p:spPr/>
        <p:txBody>
          <a:bodyPr/>
          <a:lstStyle/>
          <a:p>
            <a:pPr algn="ctr"/>
            <a:r>
              <a:rPr dirty="0"/>
              <a:t>Commonly Litigated Issues</a:t>
            </a:r>
            <a:endParaRPr lang="en-US" dirty="0"/>
          </a:p>
        </p:txBody>
      </p:sp>
    </p:spTree>
    <p:extLst>
      <p:ext uri="{BB962C8B-B14F-4D97-AF65-F5344CB8AC3E}">
        <p14:creationId xmlns:p14="http://schemas.microsoft.com/office/powerpoint/2010/main" val="887820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274320" lvl="1">
              <a:spcBef>
                <a:spcPts val="600"/>
              </a:spcBef>
              <a:buClr>
                <a:schemeClr val="accent2"/>
              </a:buClr>
            </a:pPr>
            <a:r>
              <a:rPr lang="en-US" dirty="0"/>
              <a:t>In order to establish a receivership, suit must be filed in the county where the property is located.</a:t>
            </a:r>
          </a:p>
          <a:p>
            <a:pPr marL="640080" lvl="2">
              <a:spcBef>
                <a:spcPts val="600"/>
              </a:spcBef>
              <a:buClr>
                <a:schemeClr val="accent2"/>
              </a:buClr>
            </a:pPr>
            <a:r>
              <a:rPr lang="en-US" dirty="0"/>
              <a:t>Civil Practices and Remedies Code §§ 64.091(b), 64.093(a), 15.011</a:t>
            </a:r>
          </a:p>
          <a:p>
            <a:pPr marL="274320" lvl="1">
              <a:spcBef>
                <a:spcPts val="600"/>
              </a:spcBef>
              <a:buClr>
                <a:schemeClr val="accent2"/>
              </a:buClr>
            </a:pPr>
            <a:r>
              <a:rPr lang="en-US" dirty="0"/>
              <a:t>The party or parties filing suit must claim or own an undivided mineral (or royalty) interest in this state.</a:t>
            </a:r>
          </a:p>
          <a:p>
            <a:pPr marL="640080" lvl="2">
              <a:spcBef>
                <a:spcPts val="600"/>
              </a:spcBef>
              <a:buClr>
                <a:schemeClr val="accent2"/>
              </a:buClr>
            </a:pPr>
            <a:r>
              <a:rPr lang="en-US" dirty="0"/>
              <a:t> Civil Practices and Remedies Code §§ 64.091(b)(1), 64.093(a)(1), 64.093(a)(2), 15.011</a:t>
            </a:r>
          </a:p>
          <a:p>
            <a:pPr marL="274320" lvl="1">
              <a:spcBef>
                <a:spcPts val="600"/>
              </a:spcBef>
              <a:buClr>
                <a:schemeClr val="accent2"/>
              </a:buClr>
            </a:pPr>
            <a:r>
              <a:rPr lang="en-US" dirty="0"/>
              <a:t>May also be brought by a party having, claiming, or owning an undivided leasehold interest arising from a mineral lease.</a:t>
            </a:r>
          </a:p>
          <a:p>
            <a:pPr marL="640080" lvl="2">
              <a:spcBef>
                <a:spcPts val="600"/>
              </a:spcBef>
              <a:buClr>
                <a:schemeClr val="accent2"/>
              </a:buClr>
            </a:pPr>
            <a:r>
              <a:rPr lang="en-US" dirty="0"/>
              <a:t> Civil Practices and Remedies Code §§ 64.091(b)(2)</a:t>
            </a:r>
          </a:p>
          <a:p>
            <a:pPr marL="274320" lvl="1">
              <a:spcBef>
                <a:spcPts val="600"/>
              </a:spcBef>
              <a:buClr>
                <a:schemeClr val="accent2"/>
              </a:buClr>
            </a:pPr>
            <a:r>
              <a:rPr lang="en-US" dirty="0"/>
              <a:t>Applies to both missing mineral interest owner and to missing lessee of undivided leasehold interest.</a:t>
            </a:r>
          </a:p>
          <a:p>
            <a:pPr marL="640080" lvl="2">
              <a:spcBef>
                <a:spcPts val="600"/>
              </a:spcBef>
              <a:buClr>
                <a:schemeClr val="accent2"/>
              </a:buClr>
            </a:pPr>
            <a:endParaRPr lang="en-US" dirty="0"/>
          </a:p>
          <a:p>
            <a:pPr marL="640080" lvl="2">
              <a:spcBef>
                <a:spcPts val="600"/>
              </a:spcBef>
              <a:buClr>
                <a:schemeClr val="accent2"/>
              </a:buClr>
            </a:pPr>
            <a:endParaRPr lang="en-US" dirty="0"/>
          </a:p>
          <a:p>
            <a:endParaRPr lang="en-US" dirty="0"/>
          </a:p>
        </p:txBody>
      </p:sp>
      <p:sp>
        <p:nvSpPr>
          <p:cNvPr id="3" name="Title 2"/>
          <p:cNvSpPr>
            <a:spLocks noGrp="1"/>
          </p:cNvSpPr>
          <p:nvPr>
            <p:ph type="title"/>
          </p:nvPr>
        </p:nvSpPr>
        <p:spPr/>
        <p:txBody>
          <a:bodyPr>
            <a:normAutofit/>
          </a:bodyPr>
          <a:lstStyle/>
          <a:p>
            <a:pPr algn="ctr"/>
            <a:r>
              <a:rPr lang="en-US" dirty="0"/>
              <a:t>Establishing a Receivership</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200" y="1066800"/>
            <a:ext cx="3547766" cy="923330"/>
          </a:xfrm>
          <a:prstGeom prst="rect">
            <a:avLst/>
          </a:prstGeom>
          <a:noFill/>
        </p:spPr>
        <p:txBody>
          <a:bodyPr wrap="none" rtlCol="0">
            <a:spAutoFit/>
          </a:bodyPr>
          <a:lstStyle/>
          <a:p>
            <a:r>
              <a:rPr lang="en-US" sz="5400" dirty="0"/>
              <a:t>Questions?</a:t>
            </a:r>
          </a:p>
        </p:txBody>
      </p:sp>
      <p:sp>
        <p:nvSpPr>
          <p:cNvPr id="3" name="TextBox 2"/>
          <p:cNvSpPr txBox="1"/>
          <p:nvPr/>
        </p:nvSpPr>
        <p:spPr>
          <a:xfrm>
            <a:off x="2362199" y="2514600"/>
            <a:ext cx="4600042" cy="1815882"/>
          </a:xfrm>
          <a:prstGeom prst="rect">
            <a:avLst/>
          </a:prstGeom>
          <a:noFill/>
        </p:spPr>
        <p:txBody>
          <a:bodyPr wrap="none" rtlCol="0">
            <a:spAutoFit/>
          </a:bodyPr>
          <a:lstStyle/>
          <a:p>
            <a:r>
              <a:rPr lang="en-US" sz="2800" dirty="0"/>
              <a:t>Charles (Chuck) Kibler, Jr.</a:t>
            </a:r>
          </a:p>
          <a:p>
            <a:r>
              <a:rPr lang="en-US" sz="2800" dirty="0"/>
              <a:t>Of Counsel</a:t>
            </a:r>
          </a:p>
          <a:p>
            <a:r>
              <a:rPr lang="en-US" sz="2800" dirty="0"/>
              <a:t>ckibler@kmwenergylaw.com</a:t>
            </a:r>
          </a:p>
          <a:p>
            <a:r>
              <a:rPr lang="en-US" sz="2800" dirty="0"/>
              <a:t>409-504-5456 (cell)</a:t>
            </a:r>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l="13782" t="17104" r="56250" b="67217"/>
          <a:stretch/>
        </p:blipFill>
        <p:spPr bwMode="auto">
          <a:xfrm>
            <a:off x="3397777" y="4854952"/>
            <a:ext cx="2528887" cy="8382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15761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A person whose residence or identity is unknown, or a non-resident, who has not paid taxes on the interest or rendered it for taxes during the five year period immediately preceding the filing of the action.</a:t>
            </a:r>
          </a:p>
          <a:p>
            <a:pPr lvl="1"/>
            <a:r>
              <a:rPr lang="en-US" dirty="0"/>
              <a:t>Civil Practice and Remedies Code §§ 64.091(b) and 64.093(b)</a:t>
            </a:r>
          </a:p>
          <a:p>
            <a:r>
              <a:rPr lang="en-US" dirty="0"/>
              <a:t>Plaintiff must claim that a diligent effort was made to locate the Defendant, and that the Plaintiff will suffer substantial damage or injury if no receiver is appointed</a:t>
            </a:r>
          </a:p>
          <a:p>
            <a:pPr lvl="1"/>
            <a:r>
              <a:rPr lang="en-US" dirty="0"/>
              <a:t>Civil Practice and Remedies Code §§ 64.091(c) and 64.093(c)</a:t>
            </a:r>
          </a:p>
          <a:p>
            <a:r>
              <a:rPr lang="en-US" dirty="0"/>
              <a:t>Must name the last known owner or the last record owner of the interest.</a:t>
            </a:r>
          </a:p>
          <a:p>
            <a:pPr lvl="1"/>
            <a:r>
              <a:rPr lang="en-US" dirty="0"/>
              <a:t>Civil Practice and Remedies Code §§ 64.091(d)(1) and 64.093(d)(1)</a:t>
            </a:r>
          </a:p>
          <a:p>
            <a:pPr lvl="1"/>
            <a:endParaRPr lang="en-US" dirty="0"/>
          </a:p>
          <a:p>
            <a:endParaRPr lang="en-US" dirty="0"/>
          </a:p>
        </p:txBody>
      </p:sp>
      <p:sp>
        <p:nvSpPr>
          <p:cNvPr id="3" name="Title 2"/>
          <p:cNvSpPr>
            <a:spLocks noGrp="1"/>
          </p:cNvSpPr>
          <p:nvPr>
            <p:ph type="title"/>
          </p:nvPr>
        </p:nvSpPr>
        <p:spPr/>
        <p:txBody>
          <a:bodyPr>
            <a:normAutofit/>
          </a:bodyPr>
          <a:lstStyle/>
          <a:p>
            <a:pPr algn="ctr"/>
            <a:r>
              <a:rPr lang="en-US" dirty="0"/>
              <a:t>Receiverships – Who to sue?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Diligent Effort?</a:t>
            </a:r>
          </a:p>
          <a:p>
            <a:pPr lvl="1"/>
            <a:r>
              <a:rPr lang="en-US" dirty="0"/>
              <a:t>Search the Grantor/Grantee indices.</a:t>
            </a:r>
          </a:p>
          <a:p>
            <a:pPr lvl="1"/>
            <a:r>
              <a:rPr lang="en-US" dirty="0"/>
              <a:t>Search the Clerk’s Register around the time of conveyance to find a return.</a:t>
            </a:r>
          </a:p>
          <a:p>
            <a:pPr lvl="1"/>
            <a:r>
              <a:rPr lang="en-US" dirty="0"/>
              <a:t>Search the tax rolls, going back at least 5 years.</a:t>
            </a:r>
          </a:p>
          <a:p>
            <a:pPr lvl="1"/>
            <a:r>
              <a:rPr lang="en-US" dirty="0"/>
              <a:t>Search voter registration lists.</a:t>
            </a:r>
          </a:p>
          <a:p>
            <a:pPr lvl="1"/>
            <a:r>
              <a:rPr lang="en-US" dirty="0"/>
              <a:t>Search the Yellow Pages, in print or online.</a:t>
            </a:r>
          </a:p>
          <a:p>
            <a:pPr lvl="1"/>
            <a:r>
              <a:rPr lang="en-US" dirty="0"/>
              <a:t>Search death records.</a:t>
            </a:r>
          </a:p>
          <a:p>
            <a:pPr lvl="1"/>
            <a:r>
              <a:rPr lang="en-US" dirty="0"/>
              <a:t>Search the probate records.</a:t>
            </a:r>
          </a:p>
          <a:p>
            <a:pPr lvl="1"/>
            <a:r>
              <a:rPr lang="en-US" dirty="0"/>
              <a:t>Internet based people searches.</a:t>
            </a:r>
          </a:p>
          <a:p>
            <a:pPr lvl="1"/>
            <a:r>
              <a:rPr lang="en-US" dirty="0"/>
              <a:t>Contact the previous record owner.</a:t>
            </a:r>
          </a:p>
          <a:p>
            <a:pPr lvl="1"/>
            <a:endParaRPr lang="en-US" dirty="0"/>
          </a:p>
          <a:p>
            <a:endParaRPr lang="en-US" dirty="0"/>
          </a:p>
        </p:txBody>
      </p:sp>
      <p:sp>
        <p:nvSpPr>
          <p:cNvPr id="3" name="Title 2"/>
          <p:cNvSpPr>
            <a:spLocks noGrp="1"/>
          </p:cNvSpPr>
          <p:nvPr>
            <p:ph type="title"/>
          </p:nvPr>
        </p:nvSpPr>
        <p:spPr/>
        <p:txBody>
          <a:bodyPr>
            <a:normAutofit/>
          </a:bodyPr>
          <a:lstStyle/>
          <a:p>
            <a:pPr algn="ctr"/>
            <a:r>
              <a:rPr dirty="0"/>
              <a:t>Who to Sue </a:t>
            </a:r>
            <a:r>
              <a:rPr lang="en-US" dirty="0"/>
              <a:t>–</a:t>
            </a:r>
            <a:r>
              <a:rPr dirty="0"/>
              <a:t>Proving the Unknown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Must show that if the receivership is not established, the plaintiff will suffer substantial damage or injury.</a:t>
            </a:r>
          </a:p>
          <a:p>
            <a:r>
              <a:rPr lang="en-US" dirty="0"/>
              <a:t>What constitutes substantial damage or injury?</a:t>
            </a:r>
          </a:p>
          <a:p>
            <a:pPr lvl="1"/>
            <a:r>
              <a:rPr lang="en-US" dirty="0"/>
              <a:t>Drainage or potential drainage.</a:t>
            </a:r>
          </a:p>
          <a:p>
            <a:pPr lvl="1"/>
            <a:r>
              <a:rPr lang="en-US" dirty="0"/>
              <a:t>Inability to drill resulting in termination of leasehold interest.</a:t>
            </a:r>
          </a:p>
          <a:p>
            <a:r>
              <a:rPr lang="en-US" dirty="0"/>
              <a:t>Helpful, but not necessary, to have expert testimony in  the form of a geologist or petroleum engineer.</a:t>
            </a:r>
          </a:p>
        </p:txBody>
      </p:sp>
      <p:sp>
        <p:nvSpPr>
          <p:cNvPr id="3" name="Title 2"/>
          <p:cNvSpPr>
            <a:spLocks noGrp="1"/>
          </p:cNvSpPr>
          <p:nvPr>
            <p:ph type="title"/>
          </p:nvPr>
        </p:nvSpPr>
        <p:spPr/>
        <p:txBody>
          <a:bodyPr/>
          <a:lstStyle/>
          <a:p>
            <a:pPr algn="ctr"/>
            <a:r>
              <a:t>Establishing Damages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419600"/>
          </a:xfrm>
        </p:spPr>
        <p:txBody>
          <a:bodyPr>
            <a:normAutofit fontScale="92500"/>
          </a:bodyPr>
          <a:lstStyle/>
          <a:p>
            <a:r>
              <a:rPr lang="en-US" dirty="0"/>
              <a:t>Proper notice is vital to the Receivership Suit.</a:t>
            </a:r>
          </a:p>
          <a:p>
            <a:r>
              <a:rPr lang="en-US" dirty="0"/>
              <a:t>Recommended procedure for service of notice:</a:t>
            </a:r>
          </a:p>
          <a:p>
            <a:pPr lvl="1"/>
            <a:r>
              <a:rPr lang="en-US" dirty="0"/>
              <a:t>Affidavit for Citation by Publication</a:t>
            </a:r>
          </a:p>
          <a:p>
            <a:pPr lvl="2"/>
            <a:r>
              <a:rPr lang="en-US" dirty="0"/>
              <a:t>Prepare an affidavit that states that the residence of the defendant is unknown or that they are non-residents, and that a diligent, yet unsuccessful, effort has been made to locate the defendant. </a:t>
            </a:r>
            <a:r>
              <a:rPr lang="en-US" dirty="0" err="1"/>
              <a:t>Tex.R.Civ.P</a:t>
            </a:r>
            <a:r>
              <a:rPr lang="en-US" dirty="0"/>
              <a:t> 109</a:t>
            </a:r>
          </a:p>
          <a:p>
            <a:pPr lvl="1"/>
            <a:r>
              <a:rPr lang="en-US" dirty="0"/>
              <a:t>Issuance of the Citation</a:t>
            </a:r>
          </a:p>
          <a:p>
            <a:pPr marL="1234440" lvl="2" indent="-457200"/>
            <a:r>
              <a:rPr lang="en-US" dirty="0"/>
              <a:t>Citation shall contain the names of the parties, the nature of the suit, legal description of the land involved, and a statement of the interests of the named parties.  It shall also command the parties to appear and answer at, or before, 10:00 a.m. the Monday first following 42 days from the date of issuance. Tex.R.Civ.P. 114 &amp; 115</a:t>
            </a:r>
          </a:p>
          <a:p>
            <a:endParaRPr lang="en-US" dirty="0"/>
          </a:p>
          <a:p>
            <a:endParaRPr lang="en-US" dirty="0"/>
          </a:p>
          <a:p>
            <a:pPr lvl="1"/>
            <a:endParaRPr lang="en-US" dirty="0"/>
          </a:p>
          <a:p>
            <a:endParaRPr lang="en-US" dirty="0"/>
          </a:p>
        </p:txBody>
      </p:sp>
      <p:sp>
        <p:nvSpPr>
          <p:cNvPr id="3" name="Title 2"/>
          <p:cNvSpPr>
            <a:spLocks noGrp="1"/>
          </p:cNvSpPr>
          <p:nvPr>
            <p:ph type="title"/>
          </p:nvPr>
        </p:nvSpPr>
        <p:spPr>
          <a:xfrm>
            <a:off x="457200" y="381000"/>
            <a:ext cx="8229600" cy="914400"/>
          </a:xfrm>
        </p:spPr>
        <p:txBody>
          <a:bodyPr>
            <a:normAutofit/>
          </a:bodyPr>
          <a:lstStyle/>
          <a:p>
            <a:pPr algn="ctr"/>
            <a:r>
              <a:rPr dirty="0"/>
              <a:t>Proceeding with the Lawsuit </a:t>
            </a:r>
            <a:r>
              <a:rPr lang="en-US" dirty="0"/>
              <a:t>–</a:t>
            </a:r>
            <a:r>
              <a:rPr dirty="0"/>
              <a:t>Notice</a:t>
            </a:r>
            <a:endParaRPr lang="en-US" dirty="0"/>
          </a:p>
        </p:txBody>
      </p:sp>
      <p:sp>
        <p:nvSpPr>
          <p:cNvPr id="4" name="TextBox 3"/>
          <p:cNvSpPr txBox="1"/>
          <p:nvPr/>
        </p:nvSpPr>
        <p:spPr>
          <a:xfrm>
            <a:off x="4234407" y="1321179"/>
            <a:ext cx="675185" cy="369332"/>
          </a:xfrm>
          <a:prstGeom prst="rect">
            <a:avLst/>
          </a:prstGeom>
          <a:noFill/>
        </p:spPr>
        <p:txBody>
          <a:bodyPr wrap="none" rtlCol="0">
            <a:spAutoFit/>
          </a:bodyPr>
          <a:lstStyle/>
          <a:p>
            <a:r>
              <a:rPr lang="en-US" dirty="0"/>
              <a:t>1 of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2"/>
            <a:endParaRPr lang="en-US" dirty="0"/>
          </a:p>
          <a:p>
            <a:pPr lvl="1"/>
            <a:r>
              <a:rPr lang="en-US" dirty="0"/>
              <a:t>Service of Citation</a:t>
            </a:r>
          </a:p>
          <a:p>
            <a:pPr marL="1245870" lvl="2" indent="-514350"/>
            <a:r>
              <a:rPr lang="en-US" dirty="0"/>
              <a:t>Shall be served by the Sheriff or any Constable of any county of the State of Texas, or by the clerk of the district court of the county in which the case is pending, by having the citation published once a week for 4 consecutive weeks, the first being at least 28 days prior to the return date of the citation.  It shall also be in a newspaper in the county in which the land is situated, or if no paper there, then in an adjoining county. Tex.R.Civ.P. 116 </a:t>
            </a:r>
          </a:p>
          <a:p>
            <a:pPr marL="1245870" lvl="2" indent="-514350"/>
            <a:r>
              <a:rPr lang="en-US" dirty="0"/>
              <a:t>Make sure to follow up with the paper each week to ensure publication.</a:t>
            </a:r>
          </a:p>
        </p:txBody>
      </p:sp>
      <p:sp>
        <p:nvSpPr>
          <p:cNvPr id="3" name="Title 2"/>
          <p:cNvSpPr>
            <a:spLocks noGrp="1"/>
          </p:cNvSpPr>
          <p:nvPr>
            <p:ph type="title"/>
          </p:nvPr>
        </p:nvSpPr>
        <p:spPr/>
        <p:txBody>
          <a:bodyPr>
            <a:normAutofit fontScale="90000"/>
          </a:bodyPr>
          <a:lstStyle/>
          <a:p>
            <a:pPr algn="ctr"/>
            <a:r>
              <a:rPr dirty="0"/>
              <a:t>Proceeding with the Lawsuit </a:t>
            </a:r>
            <a:r>
              <a:rPr lang="en-US" dirty="0"/>
              <a:t>–</a:t>
            </a:r>
            <a:r>
              <a:rPr dirty="0"/>
              <a:t> Notice </a:t>
            </a:r>
            <a:endParaRPr lang="en-US" dirty="0"/>
          </a:p>
        </p:txBody>
      </p:sp>
      <p:sp>
        <p:nvSpPr>
          <p:cNvPr id="4" name="TextBox 3"/>
          <p:cNvSpPr txBox="1"/>
          <p:nvPr/>
        </p:nvSpPr>
        <p:spPr>
          <a:xfrm>
            <a:off x="4211164" y="1524000"/>
            <a:ext cx="715260" cy="369332"/>
          </a:xfrm>
          <a:prstGeom prst="rect">
            <a:avLst/>
          </a:prstGeom>
          <a:noFill/>
        </p:spPr>
        <p:txBody>
          <a:bodyPr wrap="none" rtlCol="0">
            <a:spAutoFit/>
          </a:bodyPr>
          <a:lstStyle/>
          <a:p>
            <a:r>
              <a:rPr lang="en-US" dirty="0"/>
              <a:t>2 of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343400"/>
          </a:xfrm>
        </p:spPr>
        <p:txBody>
          <a:bodyPr>
            <a:normAutofit/>
          </a:bodyPr>
          <a:lstStyle/>
          <a:p>
            <a:pPr lvl="2"/>
            <a:endParaRPr lang="en-US" dirty="0"/>
          </a:p>
          <a:p>
            <a:pPr lvl="1"/>
            <a:r>
              <a:rPr lang="en-US" dirty="0"/>
              <a:t>Return of Citation by Publication</a:t>
            </a:r>
          </a:p>
          <a:p>
            <a:pPr marL="1245870" lvl="2" indent="-514350"/>
            <a:r>
              <a:rPr lang="en-US" dirty="0"/>
              <a:t>The return shall be endorsed by the officer executing the citation and should state how and when the citation was executed and show the dates of actual publication.  Must be accompanied by a printed copy of the publication.  Must be more than 28 days after the date of first publication. Tex.R.Civ.P. 117</a:t>
            </a:r>
          </a:p>
          <a:p>
            <a:pPr marL="514350" indent="-514350"/>
            <a:r>
              <a:rPr lang="en-US" dirty="0"/>
              <a:t>Notice is the most important aspect of the Receivership lawsuit.  Barring an error in the notice process, a receivership will typically survive attack.</a:t>
            </a:r>
          </a:p>
          <a:p>
            <a:pPr marL="1245870" lvl="2" indent="-514350"/>
            <a:endParaRPr lang="en-US" dirty="0"/>
          </a:p>
          <a:p>
            <a:pPr marL="1245870" lvl="2" indent="-514350"/>
            <a:endParaRPr lang="en-US" dirty="0"/>
          </a:p>
          <a:p>
            <a:pPr marL="1245870" lvl="2" indent="-514350">
              <a:buFont typeface="+mj-lt"/>
              <a:buAutoNum type="arabicPeriod"/>
            </a:pPr>
            <a:endParaRPr lang="en-US" dirty="0"/>
          </a:p>
        </p:txBody>
      </p:sp>
      <p:sp>
        <p:nvSpPr>
          <p:cNvPr id="3" name="Title 2"/>
          <p:cNvSpPr>
            <a:spLocks noGrp="1"/>
          </p:cNvSpPr>
          <p:nvPr>
            <p:ph type="title"/>
          </p:nvPr>
        </p:nvSpPr>
        <p:spPr/>
        <p:txBody>
          <a:bodyPr>
            <a:normAutofit/>
          </a:bodyPr>
          <a:lstStyle/>
          <a:p>
            <a:pPr algn="ctr"/>
            <a:r>
              <a:rPr dirty="0"/>
              <a:t>Proceeding with the Lawsuit –Notice</a:t>
            </a:r>
            <a:endParaRPr lang="en-US" dirty="0"/>
          </a:p>
        </p:txBody>
      </p:sp>
      <p:sp>
        <p:nvSpPr>
          <p:cNvPr id="5" name="TextBox 4"/>
          <p:cNvSpPr txBox="1"/>
          <p:nvPr/>
        </p:nvSpPr>
        <p:spPr>
          <a:xfrm>
            <a:off x="4217576" y="1403866"/>
            <a:ext cx="708848" cy="369332"/>
          </a:xfrm>
          <a:prstGeom prst="rect">
            <a:avLst/>
          </a:prstGeom>
          <a:noFill/>
        </p:spPr>
        <p:txBody>
          <a:bodyPr wrap="none" rtlCol="0">
            <a:spAutoFit/>
          </a:bodyPr>
          <a:lstStyle/>
          <a:p>
            <a:r>
              <a:rPr lang="en-US" dirty="0"/>
              <a:t>3 of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4549</TotalTime>
  <Words>2699</Words>
  <Application>Microsoft Office PowerPoint</Application>
  <PresentationFormat>On-screen Show (4:3)</PresentationFormat>
  <Paragraphs>214</Paragraphs>
  <Slides>30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Calibri</vt:lpstr>
      <vt:lpstr>Constantia</vt:lpstr>
      <vt:lpstr>Wingdings 2</vt:lpstr>
      <vt:lpstr>Paper</vt:lpstr>
      <vt:lpstr>Litigation in the Oil Patch </vt:lpstr>
      <vt:lpstr>Commonly Litigated Issues</vt:lpstr>
      <vt:lpstr>Establishing a Receivership</vt:lpstr>
      <vt:lpstr>Receiverships – Who to sue?</vt:lpstr>
      <vt:lpstr>Who to Sue –Proving the Unknown</vt:lpstr>
      <vt:lpstr>Establishing Damages</vt:lpstr>
      <vt:lpstr>Proceeding with the Lawsuit –Notice</vt:lpstr>
      <vt:lpstr>Proceeding with the Lawsuit – Notice </vt:lpstr>
      <vt:lpstr>Proceeding with the Lawsuit –Notice</vt:lpstr>
      <vt:lpstr>Selecting the Receiver</vt:lpstr>
      <vt:lpstr>The Hearing Process</vt:lpstr>
      <vt:lpstr>The Hearing Process –Pre-Hearing</vt:lpstr>
      <vt:lpstr>The Hearing Process – Pre-Hearing</vt:lpstr>
      <vt:lpstr>The Hearing Process –The Hearing</vt:lpstr>
      <vt:lpstr>The Hearing Process – Post-Hearing</vt:lpstr>
      <vt:lpstr>The Hearing Process –Post-Hearing </vt:lpstr>
      <vt:lpstr>After the Hearing</vt:lpstr>
      <vt:lpstr>Trespass to Try Title</vt:lpstr>
      <vt:lpstr>Trespass to Try Title</vt:lpstr>
      <vt:lpstr>Interpleader</vt:lpstr>
      <vt:lpstr>Declaratory Judgment</vt:lpstr>
      <vt:lpstr>Declaratory Judgment Availability</vt:lpstr>
      <vt:lpstr>Declaratory Judgment NOT Available</vt:lpstr>
      <vt:lpstr>Injunctive Relief</vt:lpstr>
      <vt:lpstr>Injunctive Relief</vt:lpstr>
      <vt:lpstr>Injunctive Relief</vt:lpstr>
      <vt:lpstr>Causes Arising Under a Joint  Operating Agreement</vt:lpstr>
      <vt:lpstr>Preferential Right and Area of  Mutual Interest Actions</vt:lpstr>
      <vt:lpstr>Commonly Litigated Issues</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Leasing Receiverships</dc:title>
  <dc:creator>Jessica J. Crawford</dc:creator>
  <cp:lastModifiedBy>Charles Kibler</cp:lastModifiedBy>
  <cp:revision>111</cp:revision>
  <dcterms:created xsi:type="dcterms:W3CDTF">2010-10-31T20:47:50Z</dcterms:created>
  <dcterms:modified xsi:type="dcterms:W3CDTF">2017-04-13T13:48:53Z</dcterms:modified>
</cp:coreProperties>
</file>